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36"/>
  </p:notesMasterIdLst>
  <p:sldIdLst>
    <p:sldId id="256" r:id="rId5"/>
    <p:sldId id="316" r:id="rId6"/>
    <p:sldId id="317" r:id="rId7"/>
    <p:sldId id="318" r:id="rId8"/>
    <p:sldId id="319" r:id="rId9"/>
    <p:sldId id="320" r:id="rId10"/>
    <p:sldId id="322" r:id="rId11"/>
    <p:sldId id="323" r:id="rId12"/>
    <p:sldId id="324" r:id="rId13"/>
    <p:sldId id="325" r:id="rId14"/>
    <p:sldId id="1218" r:id="rId15"/>
    <p:sldId id="1210" r:id="rId16"/>
    <p:sldId id="1219" r:id="rId17"/>
    <p:sldId id="428" r:id="rId18"/>
    <p:sldId id="305" r:id="rId19"/>
    <p:sldId id="1223" r:id="rId20"/>
    <p:sldId id="1229" r:id="rId21"/>
    <p:sldId id="502" r:id="rId22"/>
    <p:sldId id="503" r:id="rId23"/>
    <p:sldId id="504" r:id="rId24"/>
    <p:sldId id="474" r:id="rId25"/>
    <p:sldId id="508" r:id="rId26"/>
    <p:sldId id="1238" r:id="rId27"/>
    <p:sldId id="509" r:id="rId28"/>
    <p:sldId id="1234" r:id="rId29"/>
    <p:sldId id="1230" r:id="rId30"/>
    <p:sldId id="1235" r:id="rId31"/>
    <p:sldId id="1237" r:id="rId32"/>
    <p:sldId id="1236" r:id="rId33"/>
    <p:sldId id="506" r:id="rId34"/>
    <p:sldId id="12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81FF"/>
    <a:srgbClr val="D883FF"/>
    <a:srgbClr val="F8F8F8"/>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1FB89-2313-231D-23DF-A76E7A2F7B29}" v="83" dt="2024-03-14T15:53:17.275"/>
    <p1510:client id="{A2B2D8C9-30BE-0FFA-4393-CE138FE8D83B}" v="48" dt="2024-03-14T09:19:04.740"/>
    <p1510:client id="{A6506D23-73E6-AB88-BE58-5B2F46F53F46}" v="29" dt="2024-03-13T15:12:08.280"/>
    <p1510:client id="{B213A9AA-8ED6-4C61-95DA-F0D16D35C15A}" v="42" dt="2024-03-13T15:08:39.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57"/>
    <p:restoredTop sz="77579"/>
  </p:normalViewPr>
  <p:slideViewPr>
    <p:cSldViewPr snapToGrid="0">
      <p:cViewPr varScale="1">
        <p:scale>
          <a:sx n="48" d="100"/>
          <a:sy n="48" d="100"/>
        </p:scale>
        <p:origin x="69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A6670-0C30-8446-83D4-32BDFF5CA16C}"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923B6-54F2-3D46-BB62-DF7D4C39BE9F}" type="slidenum">
              <a:rPr lang="en-US" smtClean="0"/>
              <a:t>‹#›</a:t>
            </a:fld>
            <a:endParaRPr lang="en-US"/>
          </a:p>
        </p:txBody>
      </p:sp>
    </p:spTree>
    <p:extLst>
      <p:ext uri="{BB962C8B-B14F-4D97-AF65-F5344CB8AC3E}">
        <p14:creationId xmlns:p14="http://schemas.microsoft.com/office/powerpoint/2010/main" val="18044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333333"/>
                </a:solidFill>
                <a:effectLst/>
                <a:latin typeface="Roboto" panose="02000000000000000000" pitchFamily="2" charset="0"/>
              </a:rPr>
              <a:t>Welcoming, safe, and diverse country, with a vibrant cultural scene, positive social policies, and many green spaces.</a:t>
            </a:r>
            <a:endParaRPr lang="en-GB" b="1" i="0" dirty="0">
              <a:solidFill>
                <a:srgbClr val="7E7E7E"/>
              </a:solidFill>
              <a:effectLst/>
              <a:latin typeface="brandon-grotesque"/>
            </a:endParaRPr>
          </a:p>
          <a:p>
            <a:pPr marL="171450" indent="-171450">
              <a:buSzPct val="100000"/>
              <a:buFont typeface="Arial"/>
              <a:buChar char="•"/>
            </a:pPr>
            <a:r>
              <a:rPr lang="en-GB" dirty="0"/>
              <a:t>Here in Scotland, we like to think of ourselves as belonging to a distinctive culture and to a country of contrasts. We’re a country steeped in history, but we’re also a modern, progressive and welcoming too. </a:t>
            </a:r>
          </a:p>
          <a:p>
            <a:pPr marL="171450" indent="-171450">
              <a:buSzPct val="100000"/>
              <a:buFont typeface="Arial"/>
              <a:buChar char="•"/>
            </a:pPr>
            <a:r>
              <a:rPr lang="en-GB" dirty="0"/>
              <a:t>We’re a country of geographical contrasts: with fantastic scenery, </a:t>
            </a:r>
            <a:r>
              <a:rPr lang="en-GB" dirty="0" err="1"/>
              <a:t>munros</a:t>
            </a:r>
            <a:r>
              <a:rPr lang="en-GB" dirty="0"/>
              <a:t> and lochs to explore – (for those of you not fluent in Scottish words - </a:t>
            </a:r>
            <a:r>
              <a:rPr lang="en-GB" dirty="0" err="1"/>
              <a:t>munros</a:t>
            </a:r>
            <a:r>
              <a:rPr lang="en-GB" dirty="0"/>
              <a:t> are the mountains in Scotland that are over 3000 feet high and lochs are the Scottish word for  lake. You may have heard of the Loch Ness Monster) </a:t>
            </a:r>
          </a:p>
          <a:p>
            <a:pPr marL="171450" indent="-171450">
              <a:buSzPct val="100000"/>
              <a:buFont typeface="Arial"/>
              <a:buChar char="•"/>
            </a:pPr>
            <a:r>
              <a:rPr lang="en-GB" dirty="0"/>
              <a:t>In addition to our picturesque countryside we also have busy, lively cities like Edinburgh and Glasgow.</a:t>
            </a:r>
          </a:p>
          <a:p>
            <a:pPr marL="171450" indent="-171450">
              <a:buSzPct val="100000"/>
              <a:buFont typeface="Arial"/>
              <a:buChar char="•"/>
            </a:pPr>
            <a:r>
              <a:rPr lang="en-GB" dirty="0"/>
              <a:t>We have a population of around 5 ½ million, which is 8.5% of the UK population. To put this into perspective – London’s population is over 8 million.</a:t>
            </a:r>
          </a:p>
          <a:p>
            <a:pPr marL="171450" indent="-171450">
              <a:buSzPct val="100000"/>
              <a:buFont typeface="Arial"/>
              <a:buChar char="•"/>
            </a:pPr>
            <a:r>
              <a:rPr lang="en-GB" dirty="0"/>
              <a:t>And although we have a total population less than the city of London, we have about a third of the UK’s land mass. This means we’re not too densely packed in and you have lots of space to explore.</a:t>
            </a:r>
          </a:p>
          <a:p>
            <a:pPr marL="171450" indent="-171450">
              <a:buSzPct val="100000"/>
              <a:buFont typeface="Arial"/>
              <a:buChar char="•"/>
            </a:pPr>
            <a:r>
              <a:rPr lang="en-GB" dirty="0"/>
              <a:t>Scotland is well connected to the rest of the UK, with good links to major cities like Newcastle, Manchester, Leeds, and London, not to mention Glasgow, Aberdeen and Dundee. But it is also connected to the rest of Europe and beyond thanks to our international airports (one of which is located quite conveniently here in Edinburgh).</a:t>
            </a:r>
          </a:p>
          <a:p>
            <a:pPr marL="171450" indent="-171450">
              <a:buSzPct val="100000"/>
              <a:buFont typeface="Arial"/>
              <a:buChar char="•"/>
            </a:pPr>
            <a:r>
              <a:rPr lang="en-GB" dirty="0"/>
              <a:t>Scotland has its own Parliament and a very distinct education system, which means that degrees differ in some important ways to other UK and European universities. </a:t>
            </a:r>
          </a:p>
          <a:p>
            <a:pPr marL="171450" indent="-171450">
              <a:buSzPct val="100000"/>
              <a:buFont typeface="Arial"/>
              <a:buChar char="•"/>
            </a:pPr>
            <a:r>
              <a:rPr lang="en-GB" dirty="0"/>
              <a:t>Lastly, Scotland is famously a very hospitable and welcoming country, too, so you’ll feel really at home here. </a:t>
            </a:r>
          </a:p>
          <a:p>
            <a:endParaRPr lang="en-US" dirty="0"/>
          </a:p>
        </p:txBody>
      </p:sp>
      <p:sp>
        <p:nvSpPr>
          <p:cNvPr id="4" name="Slide Number Placeholder 3"/>
          <p:cNvSpPr>
            <a:spLocks noGrp="1"/>
          </p:cNvSpPr>
          <p:nvPr>
            <p:ph type="sldNum" sz="quarter" idx="5"/>
          </p:nvPr>
        </p:nvSpPr>
        <p:spPr/>
        <p:txBody>
          <a:bodyPr/>
          <a:lstStyle/>
          <a:p>
            <a:fld id="{86B24879-8F49-8D42-A34D-493C1268205C}" type="slidenum">
              <a:rPr lang="en-US" smtClean="0"/>
              <a:t>2</a:t>
            </a:fld>
            <a:endParaRPr lang="en-US"/>
          </a:p>
        </p:txBody>
      </p:sp>
    </p:spTree>
    <p:extLst>
      <p:ext uri="{BB962C8B-B14F-4D97-AF65-F5344CB8AC3E}">
        <p14:creationId xmlns:p14="http://schemas.microsoft.com/office/powerpoint/2010/main" val="2349581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12</a:t>
            </a:fld>
            <a:endParaRPr lang="en-US"/>
          </a:p>
        </p:txBody>
      </p:sp>
    </p:spTree>
    <p:extLst>
      <p:ext uri="{BB962C8B-B14F-4D97-AF65-F5344CB8AC3E}">
        <p14:creationId xmlns:p14="http://schemas.microsoft.com/office/powerpoint/2010/main" val="3094362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13</a:t>
            </a:fld>
            <a:endParaRPr lang="en-US"/>
          </a:p>
        </p:txBody>
      </p:sp>
    </p:spTree>
    <p:extLst>
      <p:ext uri="{BB962C8B-B14F-4D97-AF65-F5344CB8AC3E}">
        <p14:creationId xmlns:p14="http://schemas.microsoft.com/office/powerpoint/2010/main" val="2615491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6623E-C22C-46BC-8CBC-35DAAAA006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792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DBF29-88B0-4EA1-991F-21963C9349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204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16</a:t>
            </a:fld>
            <a:endParaRPr lang="en-US"/>
          </a:p>
        </p:txBody>
      </p:sp>
    </p:spTree>
    <p:extLst>
      <p:ext uri="{BB962C8B-B14F-4D97-AF65-F5344CB8AC3E}">
        <p14:creationId xmlns:p14="http://schemas.microsoft.com/office/powerpoint/2010/main" val="471529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17</a:t>
            </a:fld>
            <a:endParaRPr lang="en-US"/>
          </a:p>
        </p:txBody>
      </p:sp>
    </p:spTree>
    <p:extLst>
      <p:ext uri="{BB962C8B-B14F-4D97-AF65-F5344CB8AC3E}">
        <p14:creationId xmlns:p14="http://schemas.microsoft.com/office/powerpoint/2010/main" val="163741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160C58-604E-5543-9E6A-3193A433FC5E}" type="slidenum">
              <a:rPr lang="en-US" smtClean="0"/>
              <a:t>21</a:t>
            </a:fld>
            <a:endParaRPr lang="en-US" dirty="0"/>
          </a:p>
        </p:txBody>
      </p:sp>
    </p:spTree>
    <p:extLst>
      <p:ext uri="{BB962C8B-B14F-4D97-AF65-F5344CB8AC3E}">
        <p14:creationId xmlns:p14="http://schemas.microsoft.com/office/powerpoint/2010/main" val="1449911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tx1"/>
                </a:solidFill>
                <a:latin typeface="Calibri" panose="020F0502020204030204" pitchFamily="34" charset="0"/>
                <a:cs typeface="Calibri" panose="020F0502020204030204" pitchFamily="34" charset="0"/>
              </a:rPr>
              <a:t>DATA &amp; AI ETHICS, LAW &amp; GOVERNANCE</a:t>
            </a:r>
            <a:br>
              <a:rPr lang="en-GB" sz="1200" dirty="0">
                <a:solidFill>
                  <a:schemeClr val="tx1"/>
                </a:solidFill>
                <a:latin typeface="Calibri" panose="020F0502020204030204" pitchFamily="34" charset="0"/>
                <a:cs typeface="Calibri" panose="020F0502020204030204" pitchFamily="34" charset="0"/>
              </a:rPr>
            </a:br>
            <a:r>
              <a:rPr lang="en-GB" sz="1200" dirty="0">
                <a:solidFill>
                  <a:schemeClr val="tx1"/>
                </a:solidFill>
                <a:latin typeface="Calibri" panose="020F0502020204030204" pitchFamily="34" charset="0"/>
                <a:cs typeface="Calibri" panose="020F0502020204030204" pitchFamily="34" charset="0"/>
              </a:rPr>
              <a:t>Examines how ethical norms work alongside law, policy and other modes of AI and data governance to steer the production and use of these technologies to align with justice and the reduction of harm, as well as the realisation of benefits for individuals and society. </a:t>
            </a:r>
          </a:p>
          <a:p>
            <a:r>
              <a:rPr lang="en-GB" sz="1200" b="1" dirty="0">
                <a:solidFill>
                  <a:schemeClr val="tx1"/>
                </a:solidFill>
                <a:latin typeface="Calibri" panose="020F0502020204030204" pitchFamily="34" charset="0"/>
                <a:cs typeface="Calibri" panose="020F0502020204030204" pitchFamily="34" charset="0"/>
              </a:rPr>
              <a:t>DATA ETHICS AS A PRACTICE</a:t>
            </a:r>
            <a:br>
              <a:rPr lang="en-GB" sz="1200" dirty="0">
                <a:solidFill>
                  <a:schemeClr val="tx1"/>
                </a:solidFill>
                <a:latin typeface="Calibri" panose="020F0502020204030204" pitchFamily="34" charset="0"/>
                <a:cs typeface="Calibri" panose="020F0502020204030204" pitchFamily="34" charset="0"/>
              </a:rPr>
            </a:br>
            <a:r>
              <a:rPr lang="en-GB" sz="1200" dirty="0">
                <a:solidFill>
                  <a:schemeClr val="tx1"/>
                </a:solidFill>
                <a:latin typeface="Calibri" panose="020F0502020204030204" pitchFamily="34" charset="0"/>
                <a:cs typeface="Calibri" panose="020F0502020204030204" pitchFamily="34" charset="0"/>
              </a:rPr>
              <a:t>Exposure to concrete methods, skills and techniques for putting AI and data ethics into practice, individually and in teams. Through case studies, you’ll learn about using tools like model cards and datasheets, practice building ethical risk and threat models, and co-develop ethical design briefs and/or ethical research or product reviews. </a:t>
            </a:r>
          </a:p>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25</a:t>
            </a:fld>
            <a:endParaRPr lang="en-US"/>
          </a:p>
        </p:txBody>
      </p:sp>
    </p:spTree>
    <p:extLst>
      <p:ext uri="{BB962C8B-B14F-4D97-AF65-F5344CB8AC3E}">
        <p14:creationId xmlns:p14="http://schemas.microsoft.com/office/powerpoint/2010/main" val="2499679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26</a:t>
            </a:fld>
            <a:endParaRPr lang="en-US"/>
          </a:p>
        </p:txBody>
      </p:sp>
    </p:spTree>
    <p:extLst>
      <p:ext uri="{BB962C8B-B14F-4D97-AF65-F5344CB8AC3E}">
        <p14:creationId xmlns:p14="http://schemas.microsoft.com/office/powerpoint/2010/main" val="2624479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27</a:t>
            </a:fld>
            <a:endParaRPr lang="en-US"/>
          </a:p>
        </p:txBody>
      </p:sp>
    </p:spTree>
    <p:extLst>
      <p:ext uri="{BB962C8B-B14F-4D97-AF65-F5344CB8AC3E}">
        <p14:creationId xmlns:p14="http://schemas.microsoft.com/office/powerpoint/2010/main" val="3846424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city of Edinburgh is home to a friendly and diverse population of around 525,000 people. Of this, we have approximately100,000 students attending classes in one of the 4 universities that are located around the city of Edinburgh. That means students are an important part of the social, cultural and economic life of the city, and there’s lots of keep students entertained during their time at university.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Edinburgh is an inspiring capital city, with a thriving economy, and is a world famous cultural hub. It is widely considered one the world’s most desirable places to live and particularly an excellent city in which to live and study as a student.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Edinburgh is the second best student city in the UK and the 7thin Europe according to the QS Best Student Cities 2019.</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We’re home to more Financial Times Stock Exchange 100 companies than any other city outside London and we’re the second biggest financial hub in the UK. We typically have jobs available in arts and publishing, hospitality and tourism, government and third sector, banking and financial services, and science, technology and data services.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Beyond that, we’re a popular tourist destination and are known as the “festival city” –the city hosts over 30 festivals annually, including the International Festival and Edinburgh Festival Fringe every August, which is the largest performing arts festival in the world.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you’ve ever visited, I hope you’ll agree with me when I say that we’re a historic, architecturally stunning and cultured city. We are home to a UNESCO World Heritage Site (Old and New Towns combined) and we are the world’s first UNESCO City of Literature.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Edinburgh is a very safe city and is also the UK’s 2ndgreenest city, too, thanks to our lovely, extensive greenspace and the city’s commitment to sustainability. We have more than 230 sqm of green space per resident,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Edinburgh is big enough to offer something for everyone, small enough to feel truly at home. It’s very compact and walkable, but there’s great public transport connections and a bike hire scheme if you need it to get around.</a:t>
            </a:r>
          </a:p>
          <a:p>
            <a:endParaRPr lang="en-US" dirty="0"/>
          </a:p>
        </p:txBody>
      </p:sp>
      <p:sp>
        <p:nvSpPr>
          <p:cNvPr id="4" name="Slide Number Placeholder 3"/>
          <p:cNvSpPr>
            <a:spLocks noGrp="1"/>
          </p:cNvSpPr>
          <p:nvPr>
            <p:ph type="sldNum" sz="quarter" idx="5"/>
          </p:nvPr>
        </p:nvSpPr>
        <p:spPr/>
        <p:txBody>
          <a:bodyPr/>
          <a:lstStyle/>
          <a:p>
            <a:fld id="{86B24879-8F49-8D42-A34D-493C1268205C}" type="slidenum">
              <a:rPr lang="en-US" smtClean="0"/>
              <a:t>3</a:t>
            </a:fld>
            <a:endParaRPr lang="en-US"/>
          </a:p>
        </p:txBody>
      </p:sp>
    </p:spTree>
    <p:extLst>
      <p:ext uri="{BB962C8B-B14F-4D97-AF65-F5344CB8AC3E}">
        <p14:creationId xmlns:p14="http://schemas.microsoft.com/office/powerpoint/2010/main" val="106759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28</a:t>
            </a:fld>
            <a:endParaRPr lang="en-US"/>
          </a:p>
        </p:txBody>
      </p:sp>
    </p:spTree>
    <p:extLst>
      <p:ext uri="{BB962C8B-B14F-4D97-AF65-F5344CB8AC3E}">
        <p14:creationId xmlns:p14="http://schemas.microsoft.com/office/powerpoint/2010/main" val="4260872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29</a:t>
            </a:fld>
            <a:endParaRPr lang="en-US"/>
          </a:p>
        </p:txBody>
      </p:sp>
    </p:spTree>
    <p:extLst>
      <p:ext uri="{BB962C8B-B14F-4D97-AF65-F5344CB8AC3E}">
        <p14:creationId xmlns:p14="http://schemas.microsoft.com/office/powerpoint/2010/main" val="1124748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31</a:t>
            </a:fld>
            <a:endParaRPr lang="en-US"/>
          </a:p>
        </p:txBody>
      </p:sp>
    </p:spTree>
    <p:extLst>
      <p:ext uri="{BB962C8B-B14F-4D97-AF65-F5344CB8AC3E}">
        <p14:creationId xmlns:p14="http://schemas.microsoft.com/office/powerpoint/2010/main" val="171644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University of Edinburgh is an historic and prestigious institution, one of six ancient universities in the UK founded in 1583. Renowned as a leading research institution, the quality and breadth of our research or research power makes us one of the UKs most powerful and impactful research bodies. The latest REF 2021 results reveal nearly 90 per cent of the University’s research activity is world leading and internationally recognized. REF is the system for assessing the quality of research in UK HEIs.</a:t>
            </a:r>
          </a:p>
          <a:p>
            <a:endParaRPr lang="en-US" dirty="0"/>
          </a:p>
        </p:txBody>
      </p:sp>
      <p:sp>
        <p:nvSpPr>
          <p:cNvPr id="4" name="Slide Number Placeholder 3"/>
          <p:cNvSpPr>
            <a:spLocks noGrp="1"/>
          </p:cNvSpPr>
          <p:nvPr>
            <p:ph type="sldNum" sz="quarter" idx="5"/>
          </p:nvPr>
        </p:nvSpPr>
        <p:spPr/>
        <p:txBody>
          <a:bodyPr/>
          <a:lstStyle/>
          <a:p>
            <a:fld id="{86B24879-8F49-8D42-A34D-493C1268205C}" type="slidenum">
              <a:rPr lang="en-US" smtClean="0"/>
              <a:t>4</a:t>
            </a:fld>
            <a:endParaRPr lang="en-US"/>
          </a:p>
        </p:txBody>
      </p:sp>
    </p:spTree>
    <p:extLst>
      <p:ext uri="{BB962C8B-B14F-4D97-AF65-F5344CB8AC3E}">
        <p14:creationId xmlns:p14="http://schemas.microsoft.com/office/powerpoint/2010/main" val="305471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top universities targeted for recruitment, 96.5% graduate employability rate</a:t>
            </a:r>
          </a:p>
          <a:p>
            <a:endParaRPr lang="en-US" dirty="0"/>
          </a:p>
          <a:p>
            <a:r>
              <a:rPr lang="en-US" dirty="0"/>
              <a:t>Edinburgh helps you develop the subject knowledge, skills and experiences, graduate attributes that you need to succeed and have a successful career. </a:t>
            </a:r>
          </a:p>
          <a:p>
            <a:endParaRPr lang="en-US" dirty="0"/>
          </a:p>
        </p:txBody>
      </p:sp>
      <p:sp>
        <p:nvSpPr>
          <p:cNvPr id="4" name="Slide Number Placeholder 3"/>
          <p:cNvSpPr>
            <a:spLocks noGrp="1"/>
          </p:cNvSpPr>
          <p:nvPr>
            <p:ph type="sldNum" sz="quarter" idx="5"/>
          </p:nvPr>
        </p:nvSpPr>
        <p:spPr/>
        <p:txBody>
          <a:bodyPr/>
          <a:lstStyle/>
          <a:p>
            <a:fld id="{86B24879-8F49-8D42-A34D-493C1268205C}" type="slidenum">
              <a:rPr lang="en-US" smtClean="0"/>
              <a:t>6</a:t>
            </a:fld>
            <a:endParaRPr lang="en-US"/>
          </a:p>
        </p:txBody>
      </p:sp>
    </p:spTree>
    <p:extLst>
      <p:ext uri="{BB962C8B-B14F-4D97-AF65-F5344CB8AC3E}">
        <p14:creationId xmlns:p14="http://schemas.microsoft.com/office/powerpoint/2010/main" val="3245236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Source Sans Pro" panose="020B0503030403020204" pitchFamily="34" charset="0"/>
              </a:rPr>
              <a:t>As a student at Edinburgh you will learn from world-leading researchers.</a:t>
            </a:r>
          </a:p>
          <a:p>
            <a:endParaRPr lang="en-GB" sz="1200" b="0" i="0" kern="1200" dirty="0">
              <a:solidFill>
                <a:srgbClr val="333333"/>
              </a:solidFill>
              <a:effectLst/>
              <a:latin typeface="Source Sans Pro" panose="020B0503030403020204" pitchFamily="34" charset="0"/>
              <a:ea typeface="+mn-ea"/>
              <a:cs typeface="+mn-cs"/>
            </a:endParaRPr>
          </a:p>
          <a:p>
            <a:pPr algn="l"/>
            <a:r>
              <a:rPr lang="en-GB" b="0" i="0" dirty="0">
                <a:solidFill>
                  <a:srgbClr val="333333"/>
                </a:solidFill>
                <a:effectLst/>
                <a:latin typeface="Source Sans Pro" panose="020B0503030403020204" pitchFamily="34" charset="0"/>
              </a:rPr>
              <a:t>Our global reputation for teaching and research helps us to attract the international research community’s sharpest minds, which in turn means world-class teaching for our students.</a:t>
            </a:r>
          </a:p>
          <a:p>
            <a:pPr algn="l"/>
            <a:endParaRPr lang="en-GB" b="0" i="0" dirty="0">
              <a:solidFill>
                <a:srgbClr val="333333"/>
              </a:solidFill>
              <a:effectLst/>
              <a:latin typeface="Source Sans Pro" panose="020B0503030403020204" pitchFamily="34" charset="0"/>
            </a:endParaRPr>
          </a:p>
          <a:p>
            <a:pPr algn="l"/>
            <a:r>
              <a:rPr lang="en-GB" b="0" i="0" dirty="0">
                <a:solidFill>
                  <a:srgbClr val="333333"/>
                </a:solidFill>
                <a:effectLst/>
                <a:latin typeface="Source Sans Pro" panose="020B0503030403020204" pitchFamily="34" charset="0"/>
              </a:rPr>
              <a:t>Our world-class academics are leaders in their fields, conducting </a:t>
            </a:r>
            <a:r>
              <a:rPr lang="en-GB" b="0" i="0" dirty="0" err="1">
                <a:solidFill>
                  <a:srgbClr val="333333"/>
                </a:solidFill>
                <a:effectLst/>
                <a:latin typeface="Source Sans Pro" panose="020B0503030403020204" pitchFamily="34" charset="0"/>
              </a:rPr>
              <a:t>groundbreaking</a:t>
            </a:r>
            <a:r>
              <a:rPr lang="en-GB" b="0" i="0" dirty="0">
                <a:solidFill>
                  <a:srgbClr val="333333"/>
                </a:solidFill>
                <a:effectLst/>
                <a:latin typeface="Source Sans Pro" panose="020B0503030403020204" pitchFamily="34" charset="0"/>
              </a:rPr>
              <a:t> research that directly informs the teaching you receive. </a:t>
            </a:r>
          </a:p>
          <a:p>
            <a:pPr algn="l"/>
            <a:endParaRPr lang="en-GB" b="0" i="0" dirty="0">
              <a:solidFill>
                <a:srgbClr val="333333"/>
              </a:solidFill>
              <a:effectLst/>
              <a:latin typeface="Source Sans Pro" panose="020B0503030403020204" pitchFamily="34" charset="0"/>
            </a:endParaRPr>
          </a:p>
          <a:p>
            <a:pPr algn="l"/>
            <a:r>
              <a:rPr lang="en-GB" b="0" i="0" dirty="0">
                <a:solidFill>
                  <a:srgbClr val="333333"/>
                </a:solidFill>
                <a:effectLst/>
                <a:latin typeface="Source Sans Pro" panose="020B0503030403020204" pitchFamily="34" charset="0"/>
              </a:rPr>
              <a:t>As a student at Edinburgh you will work alongside these academics and learn about the very latest developments in your subject.</a:t>
            </a:r>
          </a:p>
          <a:p>
            <a:endParaRPr lang="en-GB" sz="1200" b="0" i="0" kern="1200" dirty="0">
              <a:solidFill>
                <a:srgbClr val="333333"/>
              </a:solidFill>
              <a:effectLst/>
              <a:latin typeface="Source Sans Pro" panose="020B0503030403020204" pitchFamily="34" charset="0"/>
              <a:ea typeface="+mn-ea"/>
              <a:cs typeface="+mn-cs"/>
            </a:endParaRPr>
          </a:p>
          <a:p>
            <a:r>
              <a:rPr lang="en-GB" sz="1200" b="0" i="0" kern="1200" dirty="0">
                <a:solidFill>
                  <a:schemeClr val="tx1"/>
                </a:solidFill>
                <a:effectLst/>
                <a:latin typeface="+mn-lt"/>
                <a:ea typeface="+mn-ea"/>
                <a:cs typeface="+mn-cs"/>
              </a:rPr>
              <a:t>Our excellent research informs the teaching you receive, so you’ll be learning from experts pushing the boundaries of their discipline.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is exciting, because it means our degree programmes are responding to global challenges, equipping you with the tools to tackle these problems yourselves. </a:t>
            </a:r>
            <a:endParaRPr lang="en-US" dirty="0"/>
          </a:p>
          <a:p>
            <a:endParaRPr lang="en-US" dirty="0"/>
          </a:p>
        </p:txBody>
      </p:sp>
      <p:sp>
        <p:nvSpPr>
          <p:cNvPr id="4" name="Slide Number Placeholder 3"/>
          <p:cNvSpPr>
            <a:spLocks noGrp="1"/>
          </p:cNvSpPr>
          <p:nvPr>
            <p:ph type="sldNum" sz="quarter" idx="5"/>
          </p:nvPr>
        </p:nvSpPr>
        <p:spPr/>
        <p:txBody>
          <a:bodyPr/>
          <a:lstStyle/>
          <a:p>
            <a:fld id="{86B24879-8F49-8D42-A34D-493C1268205C}" type="slidenum">
              <a:rPr lang="en-US" smtClean="0"/>
              <a:t>7</a:t>
            </a:fld>
            <a:endParaRPr lang="en-US"/>
          </a:p>
        </p:txBody>
      </p:sp>
    </p:spTree>
    <p:extLst>
      <p:ext uri="{BB962C8B-B14F-4D97-AF65-F5344CB8AC3E}">
        <p14:creationId xmlns:p14="http://schemas.microsoft.com/office/powerpoint/2010/main" val="1500117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Source Sans Pro" panose="020B0503030403020204" pitchFamily="34" charset="0"/>
              </a:rPr>
              <a:t>Figures based on 2021/22 student data</a:t>
            </a:r>
          </a:p>
          <a:p>
            <a:endParaRPr lang="en-GB" b="0" i="0" dirty="0">
              <a:solidFill>
                <a:srgbClr val="333333"/>
              </a:solidFill>
              <a:effectLst/>
              <a:latin typeface="Source Sans Pro" panose="020B0503030403020204" pitchFamily="34" charset="0"/>
            </a:endParaRPr>
          </a:p>
          <a:p>
            <a:r>
              <a:rPr lang="en-US" dirty="0"/>
              <a:t>https://</a:t>
            </a:r>
            <a:r>
              <a:rPr lang="en-US" dirty="0" err="1"/>
              <a:t>www.ed.ac.uk</a:t>
            </a:r>
            <a:r>
              <a:rPr lang="en-US" dirty="0"/>
              <a:t>/governance-strategic-planning/facts-and-figures/university-factsheet</a:t>
            </a:r>
          </a:p>
        </p:txBody>
      </p:sp>
      <p:sp>
        <p:nvSpPr>
          <p:cNvPr id="4" name="Slide Number Placeholder 3"/>
          <p:cNvSpPr>
            <a:spLocks noGrp="1"/>
          </p:cNvSpPr>
          <p:nvPr>
            <p:ph type="sldNum" sz="quarter" idx="5"/>
          </p:nvPr>
        </p:nvSpPr>
        <p:spPr/>
        <p:txBody>
          <a:bodyPr/>
          <a:lstStyle/>
          <a:p>
            <a:fld id="{86B24879-8F49-8D42-A34D-493C1268205C}" type="slidenum">
              <a:rPr lang="en-US" smtClean="0"/>
              <a:t>8</a:t>
            </a:fld>
            <a:endParaRPr lang="en-US"/>
          </a:p>
        </p:txBody>
      </p:sp>
    </p:spTree>
    <p:extLst>
      <p:ext uri="{BB962C8B-B14F-4D97-AF65-F5344CB8AC3E}">
        <p14:creationId xmlns:p14="http://schemas.microsoft.com/office/powerpoint/2010/main" val="3772784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B24879-8F49-8D42-A34D-493C1268205C}" type="slidenum">
              <a:rPr lang="en-US" smtClean="0"/>
              <a:t>9</a:t>
            </a:fld>
            <a:endParaRPr lang="en-US"/>
          </a:p>
        </p:txBody>
      </p:sp>
    </p:spTree>
    <p:extLst>
      <p:ext uri="{BB962C8B-B14F-4D97-AF65-F5344CB8AC3E}">
        <p14:creationId xmlns:p14="http://schemas.microsoft.com/office/powerpoint/2010/main" val="87599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0301D-0123-224D-B4F7-EDA771568171}" type="slidenum">
              <a:rPr lang="en-US" smtClean="0"/>
              <a:t>10</a:t>
            </a:fld>
            <a:endParaRPr lang="en-US"/>
          </a:p>
        </p:txBody>
      </p:sp>
    </p:spTree>
    <p:extLst>
      <p:ext uri="{BB962C8B-B14F-4D97-AF65-F5344CB8AC3E}">
        <p14:creationId xmlns:p14="http://schemas.microsoft.com/office/powerpoint/2010/main" val="282708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923B6-54F2-3D46-BB62-DF7D4C39BE9F}" type="slidenum">
              <a:rPr lang="en-US" smtClean="0"/>
              <a:t>11</a:t>
            </a:fld>
            <a:endParaRPr lang="en-US"/>
          </a:p>
        </p:txBody>
      </p:sp>
    </p:spTree>
    <p:extLst>
      <p:ext uri="{BB962C8B-B14F-4D97-AF65-F5344CB8AC3E}">
        <p14:creationId xmlns:p14="http://schemas.microsoft.com/office/powerpoint/2010/main" val="1600039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dirty="0"/>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3/18/2024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063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dirty="0"/>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86522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dirty="0"/>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3/18/2024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00501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corporate title">
    <p:bg>
      <p:bgPr>
        <a:solidFill>
          <a:srgbClr val="595959"/>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DFB59D7-8BF0-B0BB-F501-52E4496F4D93}"/>
              </a:ext>
            </a:extLst>
          </p:cNvPr>
          <p:cNvSpPr>
            <a:spLocks noGrp="1"/>
          </p:cNvSpPr>
          <p:nvPr>
            <p:ph type="pic" sz="quarter" idx="10"/>
          </p:nvPr>
        </p:nvSpPr>
        <p:spPr>
          <a:xfrm>
            <a:off x="107950" y="1268413"/>
            <a:ext cx="12084050" cy="4679950"/>
          </a:xfrm>
        </p:spPr>
        <p:txBody>
          <a:bodyPr/>
          <a:lstStyle/>
          <a:p>
            <a:endParaRPr lang="en-US"/>
          </a:p>
        </p:txBody>
      </p:sp>
      <p:sp>
        <p:nvSpPr>
          <p:cNvPr id="6" name="Title 1">
            <a:extLst>
              <a:ext uri="{FF2B5EF4-FFF2-40B4-BE49-F238E27FC236}">
                <a16:creationId xmlns:a16="http://schemas.microsoft.com/office/drawing/2014/main" id="{49D5666F-78C4-C248-B33B-502B434B3BE3}"/>
              </a:ext>
            </a:extLst>
          </p:cNvPr>
          <p:cNvSpPr>
            <a:spLocks noGrp="1"/>
          </p:cNvSpPr>
          <p:nvPr>
            <p:ph type="ctrTitle" hasCustomPrompt="1"/>
          </p:nvPr>
        </p:nvSpPr>
        <p:spPr>
          <a:xfrm>
            <a:off x="515938" y="1678252"/>
            <a:ext cx="5490050" cy="3861540"/>
          </a:xfrm>
        </p:spPr>
        <p:txBody>
          <a:bodyPr anchor="ctr" anchorCtr="0">
            <a:noAutofit/>
          </a:bodyPr>
          <a:lstStyle>
            <a:lvl1pPr algn="l">
              <a:defRPr sz="6600" b="0" i="0">
                <a:solidFill>
                  <a:schemeClr val="bg1"/>
                </a:solidFill>
                <a:latin typeface="Source Sans Pro Light" panose="020B0403030403020204" pitchFamily="34" charset="0"/>
                <a:cs typeface="Arial" panose="020B0604020202020204" pitchFamily="34" charset="0"/>
              </a:defRPr>
            </a:lvl1pPr>
          </a:lstStyle>
          <a:p>
            <a:r>
              <a:rPr lang="en-GB" dirty="0"/>
              <a:t>Edit master title</a:t>
            </a:r>
          </a:p>
        </p:txBody>
      </p:sp>
      <p:sp>
        <p:nvSpPr>
          <p:cNvPr id="3" name="Rectangle 2">
            <a:extLst>
              <a:ext uri="{FF2B5EF4-FFF2-40B4-BE49-F238E27FC236}">
                <a16:creationId xmlns:a16="http://schemas.microsoft.com/office/drawing/2014/main" id="{D517693A-1FF2-C341-8BF0-1BF6B3B211B8}"/>
              </a:ext>
            </a:extLst>
          </p:cNvPr>
          <p:cNvSpPr/>
          <p:nvPr userDrawn="1"/>
        </p:nvSpPr>
        <p:spPr>
          <a:xfrm>
            <a:off x="0" y="0"/>
            <a:ext cx="108000" cy="68580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B70AD3D-1C96-B7AA-3635-BCA6FC18D7C1}"/>
              </a:ext>
            </a:extLst>
          </p:cNvPr>
          <p:cNvSpPr/>
          <p:nvPr userDrawn="1"/>
        </p:nvSpPr>
        <p:spPr>
          <a:xfrm>
            <a:off x="108000" y="0"/>
            <a:ext cx="12084000" cy="1268712"/>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C768A2-9943-B484-B20F-821B82CB6F5C}"/>
              </a:ext>
            </a:extLst>
          </p:cNvPr>
          <p:cNvSpPr/>
          <p:nvPr userDrawn="1"/>
        </p:nvSpPr>
        <p:spPr>
          <a:xfrm>
            <a:off x="108000" y="5949335"/>
            <a:ext cx="12084000" cy="899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26CD3A2-25E8-BC5A-CFAE-E7FEB9E5526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256" y="292356"/>
            <a:ext cx="2850000" cy="684000"/>
          </a:xfrm>
          <a:prstGeom prst="rect">
            <a:avLst/>
          </a:prstGeom>
        </p:spPr>
      </p:pic>
      <p:pic>
        <p:nvPicPr>
          <p:cNvPr id="13" name="Graphic 12">
            <a:extLst>
              <a:ext uri="{FF2B5EF4-FFF2-40B4-BE49-F238E27FC236}">
                <a16:creationId xmlns:a16="http://schemas.microsoft.com/office/drawing/2014/main" id="{E25D946E-3512-8749-A662-17868627D5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587452" y="1269968"/>
            <a:ext cx="1604548" cy="4678109"/>
          </a:xfrm>
          <a:prstGeom prst="rect">
            <a:avLst/>
          </a:prstGeom>
        </p:spPr>
      </p:pic>
      <p:pic>
        <p:nvPicPr>
          <p:cNvPr id="17" name="Graphic 16">
            <a:extLst>
              <a:ext uri="{FF2B5EF4-FFF2-40B4-BE49-F238E27FC236}">
                <a16:creationId xmlns:a16="http://schemas.microsoft.com/office/drawing/2014/main" id="{78FFBDD6-1D90-FB32-FD67-74D0416FD41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88000" y="6037361"/>
            <a:ext cx="2532732" cy="723638"/>
          </a:xfrm>
          <a:prstGeom prst="rect">
            <a:avLst/>
          </a:prstGeom>
        </p:spPr>
      </p:pic>
      <p:sp>
        <p:nvSpPr>
          <p:cNvPr id="19" name="Text Placeholder 18">
            <a:extLst>
              <a:ext uri="{FF2B5EF4-FFF2-40B4-BE49-F238E27FC236}">
                <a16:creationId xmlns:a16="http://schemas.microsoft.com/office/drawing/2014/main" id="{5E081675-654F-FE5A-D4CF-BE92A7B6A87A}"/>
              </a:ext>
            </a:extLst>
          </p:cNvPr>
          <p:cNvSpPr>
            <a:spLocks noGrp="1"/>
          </p:cNvSpPr>
          <p:nvPr>
            <p:ph type="body" sz="quarter" idx="11" hasCustomPrompt="1"/>
          </p:nvPr>
        </p:nvSpPr>
        <p:spPr>
          <a:xfrm>
            <a:off x="515938" y="6083268"/>
            <a:ext cx="8459787" cy="631825"/>
          </a:xfrm>
        </p:spPr>
        <p:txBody>
          <a:bodyPr lIns="0" tIns="0" rIns="0" bIns="0" anchor="ctr" anchorCtr="0">
            <a:normAutofit/>
          </a:bodyPr>
          <a:lstStyle>
            <a:lvl1pPr marL="0" indent="0">
              <a:buNone/>
              <a:defRPr sz="2000" b="0" i="0">
                <a:solidFill>
                  <a:schemeClr val="bg2"/>
                </a:solidFill>
                <a:latin typeface="Source Sans Pro Light" panose="020B0403030403020204" pitchFamily="34" charset="0"/>
              </a:defRPr>
            </a:lvl1pPr>
            <a:lvl2pPr marL="457200" indent="0">
              <a:buNone/>
              <a:defRPr b="0" i="0">
                <a:solidFill>
                  <a:schemeClr val="bg2"/>
                </a:solidFill>
                <a:latin typeface="Source Sans Pro Light" panose="020B0403030403020204" pitchFamily="34" charset="0"/>
              </a:defRPr>
            </a:lvl2pPr>
            <a:lvl3pPr marL="914400" indent="0">
              <a:buNone/>
              <a:defRPr b="0" i="0">
                <a:solidFill>
                  <a:schemeClr val="bg2"/>
                </a:solidFill>
                <a:latin typeface="Source Sans Pro Light" panose="020B0403030403020204" pitchFamily="34" charset="0"/>
              </a:defRPr>
            </a:lvl3pPr>
            <a:lvl4pPr marL="1371600" indent="0">
              <a:buNone/>
              <a:defRPr b="0" i="0">
                <a:solidFill>
                  <a:schemeClr val="bg2"/>
                </a:solidFill>
                <a:latin typeface="Source Sans Pro Light" panose="020B0403030403020204" pitchFamily="34" charset="0"/>
              </a:defRPr>
            </a:lvl4pPr>
            <a:lvl5pPr marL="1828800" indent="0">
              <a:buNone/>
              <a:defRPr b="0" i="0">
                <a:solidFill>
                  <a:schemeClr val="bg2"/>
                </a:solidFill>
                <a:latin typeface="Source Sans Pro Light" panose="020B0403030403020204" pitchFamily="34" charset="0"/>
              </a:defRPr>
            </a:lvl5pPr>
          </a:lstStyle>
          <a:p>
            <a:pPr lvl="0"/>
            <a:r>
              <a:rPr lang="en-GB" dirty="0"/>
              <a:t>Presenter  |  XX Month 2023</a:t>
            </a:r>
            <a:endParaRPr lang="en-US" dirty="0"/>
          </a:p>
        </p:txBody>
      </p:sp>
    </p:spTree>
    <p:extLst>
      <p:ext uri="{BB962C8B-B14F-4D97-AF65-F5344CB8AC3E}">
        <p14:creationId xmlns:p14="http://schemas.microsoft.com/office/powerpoint/2010/main" val="43965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Mixed content - corporate simpl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5937" y="560817"/>
            <a:ext cx="6930243" cy="707896"/>
          </a:xfrm>
        </p:spPr>
        <p:txBody>
          <a:bodyPr/>
          <a:lstStyle>
            <a:lvl1pPr>
              <a:defRPr b="0" i="0">
                <a:solidFill>
                  <a:schemeClr val="bg1"/>
                </a:solidFill>
                <a:latin typeface="Source Sans Pro Light" panose="020B040303040302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515938" y="1719263"/>
            <a:ext cx="6930242" cy="4050049"/>
          </a:xfrm>
        </p:spPr>
        <p:txBody>
          <a:bodyPr lIns="0" tIns="0" rIns="0" bIns="0">
            <a:normAutofit/>
          </a:bodyPr>
          <a:lstStyle>
            <a:lvl1pPr marL="228600" indent="-228600">
              <a:buClr>
                <a:schemeClr val="tx1"/>
              </a:buClr>
              <a:buFont typeface="Wingdings" pitchFamily="2" charset="2"/>
              <a:buChar char="§"/>
              <a:defRPr b="0" i="0">
                <a:solidFill>
                  <a:schemeClr val="bg1"/>
                </a:solidFill>
                <a:latin typeface="Source Sans Pro Light" panose="020B0403030403020204" pitchFamily="34" charset="0"/>
              </a:defRPr>
            </a:lvl1pPr>
            <a:lvl2pPr marL="685800" indent="-228600">
              <a:buClr>
                <a:schemeClr val="accent3"/>
              </a:buClr>
              <a:buFont typeface="Wingdings" pitchFamily="2" charset="2"/>
              <a:buChar char="§"/>
              <a:defRPr b="0" i="0">
                <a:solidFill>
                  <a:schemeClr val="bg1"/>
                </a:solidFill>
                <a:latin typeface="Source Sans Pro Light" panose="020B0403030403020204" pitchFamily="34" charset="0"/>
              </a:defRPr>
            </a:lvl2pPr>
            <a:lvl3pPr marL="1143000" indent="-228600">
              <a:buClr>
                <a:schemeClr val="accent3"/>
              </a:buClr>
              <a:buFont typeface="Wingdings" pitchFamily="2" charset="2"/>
              <a:buChar char="§"/>
              <a:defRPr b="0" i="0">
                <a:solidFill>
                  <a:schemeClr val="bg1"/>
                </a:solidFill>
                <a:latin typeface="Source Sans Pro Light" panose="020B0403030403020204" pitchFamily="34" charset="0"/>
              </a:defRPr>
            </a:lvl3pPr>
            <a:lvl4pPr marL="1600200" indent="-228600">
              <a:buClr>
                <a:schemeClr val="accent3"/>
              </a:buClr>
              <a:buFont typeface="Wingdings" pitchFamily="2" charset="2"/>
              <a:buChar char="§"/>
              <a:defRPr b="0" i="0">
                <a:solidFill>
                  <a:schemeClr val="bg1"/>
                </a:solidFill>
                <a:latin typeface="Source Sans Pro Light" panose="020B0403030403020204" pitchFamily="34" charset="0"/>
              </a:defRPr>
            </a:lvl4pPr>
            <a:lvl5pPr marL="2057400" indent="-228600">
              <a:buClr>
                <a:schemeClr val="accent3"/>
              </a:buClr>
              <a:buFont typeface="Wingdings" pitchFamily="2" charset="2"/>
              <a:buChar char="§"/>
              <a:defRPr b="0" i="0">
                <a:solidFill>
                  <a:schemeClr val="bg1"/>
                </a:solidFill>
                <a:latin typeface="Source Sans Pro Light" panose="020B04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Graphic 8">
            <a:extLst>
              <a:ext uri="{FF2B5EF4-FFF2-40B4-BE49-F238E27FC236}">
                <a16:creationId xmlns:a16="http://schemas.microsoft.com/office/drawing/2014/main" id="{D31DA346-56EB-0A0F-4386-1564EFF166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256" y="6095252"/>
            <a:ext cx="2532732" cy="607856"/>
          </a:xfrm>
          <a:prstGeom prst="rect">
            <a:avLst/>
          </a:prstGeom>
        </p:spPr>
      </p:pic>
      <p:pic>
        <p:nvPicPr>
          <p:cNvPr id="10" name="Graphic 9">
            <a:extLst>
              <a:ext uri="{FF2B5EF4-FFF2-40B4-BE49-F238E27FC236}">
                <a16:creationId xmlns:a16="http://schemas.microsoft.com/office/drawing/2014/main" id="{9760FA2E-4AB2-0986-1B7C-7DF76168801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8000" y="6090568"/>
            <a:ext cx="2160288" cy="617225"/>
          </a:xfrm>
          <a:prstGeom prst="rect">
            <a:avLst/>
          </a:prstGeom>
        </p:spPr>
      </p:pic>
      <p:sp>
        <p:nvSpPr>
          <p:cNvPr id="6" name="Picture Placeholder 5">
            <a:extLst>
              <a:ext uri="{FF2B5EF4-FFF2-40B4-BE49-F238E27FC236}">
                <a16:creationId xmlns:a16="http://schemas.microsoft.com/office/drawing/2014/main" id="{974697A2-40F0-7DB3-CE3D-16F6E60D3095}"/>
              </a:ext>
            </a:extLst>
          </p:cNvPr>
          <p:cNvSpPr>
            <a:spLocks noGrp="1"/>
          </p:cNvSpPr>
          <p:nvPr>
            <p:ph type="pic" sz="quarter" idx="10"/>
          </p:nvPr>
        </p:nvSpPr>
        <p:spPr>
          <a:xfrm>
            <a:off x="7716838" y="1"/>
            <a:ext cx="4475162" cy="5931346"/>
          </a:xfrm>
        </p:spPr>
        <p:txBody>
          <a:bodyPr/>
          <a:lstStyle>
            <a:lvl1pPr>
              <a:defRPr>
                <a:solidFill>
                  <a:schemeClr val="bg1"/>
                </a:solidFill>
              </a:defRPr>
            </a:lvl1pPr>
          </a:lstStyle>
          <a:p>
            <a:endParaRPr lang="en-US" dirty="0"/>
          </a:p>
        </p:txBody>
      </p:sp>
      <p:cxnSp>
        <p:nvCxnSpPr>
          <p:cNvPr id="4" name="Straight Connector 3">
            <a:extLst>
              <a:ext uri="{FF2B5EF4-FFF2-40B4-BE49-F238E27FC236}">
                <a16:creationId xmlns:a16="http://schemas.microsoft.com/office/drawing/2014/main" id="{28E133AF-1996-E9D0-0493-F45387BDC924}"/>
              </a:ext>
            </a:extLst>
          </p:cNvPr>
          <p:cNvCxnSpPr>
            <a:cxnSpLocks/>
          </p:cNvCxnSpPr>
          <p:nvPr userDrawn="1"/>
        </p:nvCxnSpPr>
        <p:spPr>
          <a:xfrm>
            <a:off x="0" y="593134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10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27">
          <p15:clr>
            <a:srgbClr val="FBAE40"/>
          </p15:clr>
        </p15:guide>
        <p15:guide id="2" pos="3953">
          <p15:clr>
            <a:srgbClr val="FBAE40"/>
          </p15:clr>
        </p15:guide>
        <p15:guide id="3" orient="horz" pos="108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ixed content - corporate side bar">
    <p:bg>
      <p:bgPr>
        <a:solidFill>
          <a:srgbClr val="595959"/>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703DBFE-C670-2BE3-2E0F-1A4CBDFB247D}"/>
              </a:ext>
            </a:extLst>
          </p:cNvPr>
          <p:cNvSpPr>
            <a:spLocks noGrp="1"/>
          </p:cNvSpPr>
          <p:nvPr>
            <p:ph type="pic" sz="quarter" idx="10"/>
          </p:nvPr>
        </p:nvSpPr>
        <p:spPr>
          <a:xfrm>
            <a:off x="0" y="0"/>
            <a:ext cx="9234488" cy="6858000"/>
          </a:xfrm>
        </p:spPr>
        <p:txBody>
          <a:bodyPr/>
          <a:lstStyle/>
          <a:p>
            <a:endParaRPr lang="en-US" dirty="0"/>
          </a:p>
        </p:txBody>
      </p:sp>
      <p:sp>
        <p:nvSpPr>
          <p:cNvPr id="2" name="Title 1"/>
          <p:cNvSpPr>
            <a:spLocks noGrp="1"/>
          </p:cNvSpPr>
          <p:nvPr>
            <p:ph type="title"/>
          </p:nvPr>
        </p:nvSpPr>
        <p:spPr>
          <a:xfrm>
            <a:off x="515256" y="552107"/>
            <a:ext cx="8281104" cy="896629"/>
          </a:xfrm>
        </p:spPr>
        <p:txBody>
          <a:bodyPr/>
          <a:lstStyle>
            <a:lvl1pPr>
              <a:defRPr b="0" i="0">
                <a:solidFill>
                  <a:schemeClr val="bg1"/>
                </a:solidFill>
                <a:latin typeface="Source Sans Pro Light" panose="020B0403030403020204" pitchFamily="34" charset="0"/>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981F78E1-E4C5-B3F0-3650-E9299473FEEE}"/>
              </a:ext>
            </a:extLst>
          </p:cNvPr>
          <p:cNvSpPr/>
          <p:nvPr userDrawn="1"/>
        </p:nvSpPr>
        <p:spPr>
          <a:xfrm>
            <a:off x="9234248" y="1"/>
            <a:ext cx="2957752" cy="6858000"/>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CC8E07D3-3E83-AD28-F2BC-DA652750A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256" y="6095252"/>
            <a:ext cx="2532732" cy="607856"/>
          </a:xfrm>
          <a:prstGeom prst="rect">
            <a:avLst/>
          </a:prstGeom>
        </p:spPr>
      </p:pic>
      <p:pic>
        <p:nvPicPr>
          <p:cNvPr id="11" name="Graphic 10">
            <a:extLst>
              <a:ext uri="{FF2B5EF4-FFF2-40B4-BE49-F238E27FC236}">
                <a16:creationId xmlns:a16="http://schemas.microsoft.com/office/drawing/2014/main" id="{79A121F8-4542-61B1-E16E-3CDFFF0AA5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8000" y="6090568"/>
            <a:ext cx="2160288" cy="617225"/>
          </a:xfrm>
          <a:prstGeom prst="rect">
            <a:avLst/>
          </a:prstGeom>
        </p:spPr>
      </p:pic>
      <p:sp>
        <p:nvSpPr>
          <p:cNvPr id="16" name="Text Placeholder 15">
            <a:extLst>
              <a:ext uri="{FF2B5EF4-FFF2-40B4-BE49-F238E27FC236}">
                <a16:creationId xmlns:a16="http://schemas.microsoft.com/office/drawing/2014/main" id="{5367A049-D03D-996F-712B-13B72E722560}"/>
              </a:ext>
            </a:extLst>
          </p:cNvPr>
          <p:cNvSpPr>
            <a:spLocks noGrp="1"/>
          </p:cNvSpPr>
          <p:nvPr>
            <p:ph type="body" sz="quarter" idx="11" hasCustomPrompt="1"/>
          </p:nvPr>
        </p:nvSpPr>
        <p:spPr>
          <a:xfrm>
            <a:off x="9452649" y="552451"/>
            <a:ext cx="2520950" cy="3326609"/>
          </a:xfrm>
        </p:spPr>
        <p:txBody>
          <a:bodyPr/>
          <a:lstStyle>
            <a:lvl1pPr marL="0" indent="0" algn="ctr">
              <a:buFontTx/>
              <a:buNone/>
              <a:defRPr b="0" i="1">
                <a:solidFill>
                  <a:schemeClr val="bg1"/>
                </a:solidFill>
                <a:latin typeface="Crimson Pro" pitchFamily="2"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“Quote can go here. Quote can go here. Quote can go here. Quote can go here. Quote can go here. Quote can go here.”</a:t>
            </a:r>
            <a:endParaRPr lang="en-US" dirty="0"/>
          </a:p>
        </p:txBody>
      </p:sp>
      <p:sp>
        <p:nvSpPr>
          <p:cNvPr id="18" name="Text Placeholder 17">
            <a:extLst>
              <a:ext uri="{FF2B5EF4-FFF2-40B4-BE49-F238E27FC236}">
                <a16:creationId xmlns:a16="http://schemas.microsoft.com/office/drawing/2014/main" id="{4334385D-06CE-5F7B-442A-CEADB34ABF1C}"/>
              </a:ext>
            </a:extLst>
          </p:cNvPr>
          <p:cNvSpPr>
            <a:spLocks noGrp="1"/>
          </p:cNvSpPr>
          <p:nvPr>
            <p:ph type="body" sz="quarter" idx="12" hasCustomPrompt="1"/>
          </p:nvPr>
        </p:nvSpPr>
        <p:spPr>
          <a:xfrm>
            <a:off x="9451975" y="3879850"/>
            <a:ext cx="2520950" cy="719138"/>
          </a:xfrm>
        </p:spPr>
        <p:txBody>
          <a:bodyPr>
            <a:noAutofit/>
          </a:bodyPr>
          <a:lstStyle>
            <a:lvl1pPr marL="0" indent="0" algn="ctr">
              <a:buFontTx/>
              <a:buNone/>
              <a:defRPr sz="1400" b="1" i="0">
                <a:solidFill>
                  <a:schemeClr val="bg1"/>
                </a:solidFill>
                <a:latin typeface="Source Sans Pro SemiBold" panose="020B0503030403020204" pitchFamily="34" charset="0"/>
              </a:defRPr>
            </a:lvl1pPr>
            <a:lvl2pPr marL="457200" indent="0">
              <a:buFontTx/>
              <a:buNone/>
              <a:defRPr sz="1600" b="0" i="0">
                <a:solidFill>
                  <a:schemeClr val="accent1"/>
                </a:solidFill>
                <a:latin typeface="Source Sans Pro" panose="020B0503030403020204" pitchFamily="34" charset="0"/>
              </a:defRPr>
            </a:lvl2pPr>
            <a:lvl3pPr marL="914400" indent="0">
              <a:buFontTx/>
              <a:buNone/>
              <a:defRPr sz="1600" b="0" i="0">
                <a:solidFill>
                  <a:schemeClr val="accent1"/>
                </a:solidFill>
                <a:latin typeface="Source Sans Pro" panose="020B0503030403020204" pitchFamily="34" charset="0"/>
              </a:defRPr>
            </a:lvl3pPr>
            <a:lvl4pPr marL="1371600" indent="0">
              <a:buFontTx/>
              <a:buNone/>
              <a:defRPr sz="1600" b="0" i="0">
                <a:solidFill>
                  <a:schemeClr val="accent1"/>
                </a:solidFill>
                <a:latin typeface="Source Sans Pro" panose="020B0503030403020204" pitchFamily="34" charset="0"/>
              </a:defRPr>
            </a:lvl4pPr>
            <a:lvl5pPr marL="1828800" indent="0">
              <a:buFontTx/>
              <a:buNone/>
              <a:defRPr sz="1600" b="0" i="0">
                <a:solidFill>
                  <a:schemeClr val="accent1"/>
                </a:solidFill>
                <a:latin typeface="Source Sans Pro" panose="020B0503030403020204" pitchFamily="34" charset="0"/>
              </a:defRPr>
            </a:lvl5pPr>
          </a:lstStyle>
          <a:p>
            <a:pPr lvl="0"/>
            <a:r>
              <a:rPr lang="en-GB" dirty="0"/>
              <a:t>Person’s Name  |  Title</a:t>
            </a:r>
            <a:endParaRPr lang="en-US" dirty="0"/>
          </a:p>
        </p:txBody>
      </p:sp>
    </p:spTree>
    <p:extLst>
      <p:ext uri="{BB962C8B-B14F-4D97-AF65-F5344CB8AC3E}">
        <p14:creationId xmlns:p14="http://schemas.microsoft.com/office/powerpoint/2010/main" val="108213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Mixed content - corporate side bar">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C8E07D3-3E83-AD28-F2BC-DA652750A0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256" y="6095252"/>
            <a:ext cx="2532732" cy="607856"/>
          </a:xfrm>
          <a:prstGeom prst="rect">
            <a:avLst/>
          </a:prstGeom>
        </p:spPr>
      </p:pic>
      <p:pic>
        <p:nvPicPr>
          <p:cNvPr id="11" name="Graphic 10">
            <a:extLst>
              <a:ext uri="{FF2B5EF4-FFF2-40B4-BE49-F238E27FC236}">
                <a16:creationId xmlns:a16="http://schemas.microsoft.com/office/drawing/2014/main" id="{79A121F8-4542-61B1-E16E-3CDFFF0AA5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48000" y="6090568"/>
            <a:ext cx="2160288" cy="617225"/>
          </a:xfrm>
          <a:prstGeom prst="rect">
            <a:avLst/>
          </a:prstGeom>
        </p:spPr>
      </p:pic>
      <p:sp>
        <p:nvSpPr>
          <p:cNvPr id="16" name="Text Placeholder 15">
            <a:extLst>
              <a:ext uri="{FF2B5EF4-FFF2-40B4-BE49-F238E27FC236}">
                <a16:creationId xmlns:a16="http://schemas.microsoft.com/office/drawing/2014/main" id="{5367A049-D03D-996F-712B-13B72E722560}"/>
              </a:ext>
            </a:extLst>
          </p:cNvPr>
          <p:cNvSpPr>
            <a:spLocks noGrp="1"/>
          </p:cNvSpPr>
          <p:nvPr>
            <p:ph type="body" sz="quarter" idx="11" hasCustomPrompt="1"/>
          </p:nvPr>
        </p:nvSpPr>
        <p:spPr>
          <a:xfrm>
            <a:off x="515256" y="1167351"/>
            <a:ext cx="11160807" cy="3326609"/>
          </a:xfrm>
        </p:spPr>
        <p:txBody>
          <a:bodyPr anchor="ctr" anchorCtr="0">
            <a:noAutofit/>
          </a:bodyPr>
          <a:lstStyle>
            <a:lvl1pPr marL="0" indent="0" algn="ctr">
              <a:buFontTx/>
              <a:buNone/>
              <a:defRPr sz="4800" b="0" i="1">
                <a:solidFill>
                  <a:schemeClr val="bg1"/>
                </a:solidFill>
                <a:latin typeface="Crimson Pro" pitchFamily="2"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“Quote can go here. Quote can go here. </a:t>
            </a:r>
            <a:br>
              <a:rPr lang="en-GB" dirty="0"/>
            </a:br>
            <a:r>
              <a:rPr lang="en-GB" dirty="0"/>
              <a:t>Quote can go here. </a:t>
            </a:r>
            <a:br>
              <a:rPr lang="en-GB" dirty="0"/>
            </a:br>
            <a:r>
              <a:rPr lang="en-GB" dirty="0"/>
              <a:t>Quote can go here. Quote can go here. </a:t>
            </a:r>
            <a:br>
              <a:rPr lang="en-GB" dirty="0"/>
            </a:br>
            <a:r>
              <a:rPr lang="en-GB" dirty="0"/>
              <a:t>Quote can go here.”</a:t>
            </a:r>
            <a:endParaRPr lang="en-US" dirty="0"/>
          </a:p>
        </p:txBody>
      </p:sp>
      <p:sp>
        <p:nvSpPr>
          <p:cNvPr id="18" name="Text Placeholder 17">
            <a:extLst>
              <a:ext uri="{FF2B5EF4-FFF2-40B4-BE49-F238E27FC236}">
                <a16:creationId xmlns:a16="http://schemas.microsoft.com/office/drawing/2014/main" id="{4334385D-06CE-5F7B-442A-CEADB34ABF1C}"/>
              </a:ext>
            </a:extLst>
          </p:cNvPr>
          <p:cNvSpPr>
            <a:spLocks noGrp="1"/>
          </p:cNvSpPr>
          <p:nvPr>
            <p:ph type="body" sz="quarter" idx="12" hasCustomPrompt="1"/>
          </p:nvPr>
        </p:nvSpPr>
        <p:spPr>
          <a:xfrm>
            <a:off x="515938" y="4043900"/>
            <a:ext cx="11160125" cy="720096"/>
          </a:xfrm>
        </p:spPr>
        <p:txBody>
          <a:bodyPr lIns="0" tIns="0" rIns="0" bIns="0" anchor="b" anchorCtr="0">
            <a:noAutofit/>
          </a:bodyPr>
          <a:lstStyle>
            <a:lvl1pPr marL="0" indent="0" algn="ctr">
              <a:buFontTx/>
              <a:buNone/>
              <a:defRPr sz="2000" b="0" i="0">
                <a:solidFill>
                  <a:schemeClr val="bg1"/>
                </a:solidFill>
                <a:latin typeface="Source Sans Pro" panose="020B0503030403020204" pitchFamily="34" charset="0"/>
              </a:defRPr>
            </a:lvl1pPr>
            <a:lvl2pPr marL="457200" indent="0">
              <a:buFontTx/>
              <a:buNone/>
              <a:defRPr sz="1600" b="0" i="0">
                <a:solidFill>
                  <a:schemeClr val="accent1"/>
                </a:solidFill>
                <a:latin typeface="Source Sans Pro" panose="020B0503030403020204" pitchFamily="34" charset="0"/>
              </a:defRPr>
            </a:lvl2pPr>
            <a:lvl3pPr marL="914400" indent="0">
              <a:buFontTx/>
              <a:buNone/>
              <a:defRPr sz="1600" b="0" i="0">
                <a:solidFill>
                  <a:schemeClr val="accent1"/>
                </a:solidFill>
                <a:latin typeface="Source Sans Pro" panose="020B0503030403020204" pitchFamily="34" charset="0"/>
              </a:defRPr>
            </a:lvl3pPr>
            <a:lvl4pPr marL="1371600" indent="0">
              <a:buFontTx/>
              <a:buNone/>
              <a:defRPr sz="1600" b="0" i="0">
                <a:solidFill>
                  <a:schemeClr val="accent1"/>
                </a:solidFill>
                <a:latin typeface="Source Sans Pro" panose="020B0503030403020204" pitchFamily="34" charset="0"/>
              </a:defRPr>
            </a:lvl4pPr>
            <a:lvl5pPr marL="1828800" indent="0">
              <a:buFontTx/>
              <a:buNone/>
              <a:defRPr sz="1600" b="0" i="0">
                <a:solidFill>
                  <a:schemeClr val="accent1"/>
                </a:solidFill>
                <a:latin typeface="Source Sans Pro" panose="020B0503030403020204" pitchFamily="34" charset="0"/>
              </a:defRPr>
            </a:lvl5pPr>
          </a:lstStyle>
          <a:p>
            <a:pPr lvl="0"/>
            <a:r>
              <a:rPr lang="en-GB" dirty="0"/>
              <a:t>Person’s Name  |  Title</a:t>
            </a:r>
            <a:endParaRPr lang="en-US" dirty="0"/>
          </a:p>
        </p:txBody>
      </p:sp>
      <p:cxnSp>
        <p:nvCxnSpPr>
          <p:cNvPr id="3" name="Straight Connector 2">
            <a:extLst>
              <a:ext uri="{FF2B5EF4-FFF2-40B4-BE49-F238E27FC236}">
                <a16:creationId xmlns:a16="http://schemas.microsoft.com/office/drawing/2014/main" id="{754E7703-85C5-E0D6-4F7B-590D709D1F82}"/>
              </a:ext>
            </a:extLst>
          </p:cNvPr>
          <p:cNvCxnSpPr>
            <a:cxnSpLocks/>
          </p:cNvCxnSpPr>
          <p:nvPr userDrawn="1"/>
        </p:nvCxnSpPr>
        <p:spPr>
          <a:xfrm>
            <a:off x="0" y="593134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22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dirty="0"/>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dirty="0"/>
              <a:t>3/18/2024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8451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dirty="0"/>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3/18/2024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83014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dirty="0"/>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3/18/2024</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0467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dirty="0"/>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3/18/2024</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7890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3/18/2024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63123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3/18/2024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45158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dirty="0"/>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54639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dirty="0"/>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3/18/2024</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3270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dirty="0"/>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3/18/2024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13095430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ww.ed.ac.uk/studying/undergraduate/degrees"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efi.ed.ac.uk/programmes/data-and-artificial-intelligence-ethics/" TargetMode="External"/><Relationship Id="rId5" Type="http://schemas.openxmlformats.org/officeDocument/2006/relationships/hyperlink" Target="https://efi.ed.ac.uk/programmes/circular-economy/" TargetMode="Externa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hyperlink" Target="https://www.ed.ac.uk/student-systems/support-guidance/applicants/apply-scholarship/pg-scholarship"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Ahttps:/tinyurl.com/LuksicScholarshipEFI" TargetMode="External"/><Relationship Id="rId5" Type="http://schemas.openxmlformats.org/officeDocument/2006/relationships/hyperlink" Target="https://tinyurl.com/LuksicEFI"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virtualvisits.ed.ac.uk/" TargetMode="External"/><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building, dome, outdoor, roof&#10;&#10;Description automatically generated">
            <a:extLst>
              <a:ext uri="{FF2B5EF4-FFF2-40B4-BE49-F238E27FC236}">
                <a16:creationId xmlns:a16="http://schemas.microsoft.com/office/drawing/2014/main" id="{71AFBDF3-1651-E1A6-2BDF-3391CA054DE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950" b="20950"/>
          <a:stretch/>
        </p:blipFill>
        <p:spPr/>
      </p:pic>
      <p:sp>
        <p:nvSpPr>
          <p:cNvPr id="4" name="Title 3">
            <a:extLst>
              <a:ext uri="{FF2B5EF4-FFF2-40B4-BE49-F238E27FC236}">
                <a16:creationId xmlns:a16="http://schemas.microsoft.com/office/drawing/2014/main" id="{F16075E2-76B5-61EB-F274-798A9F3C5902}"/>
              </a:ext>
            </a:extLst>
          </p:cNvPr>
          <p:cNvSpPr>
            <a:spLocks noGrp="1"/>
          </p:cNvSpPr>
          <p:nvPr>
            <p:ph type="ctrTitle"/>
          </p:nvPr>
        </p:nvSpPr>
        <p:spPr>
          <a:xfrm>
            <a:off x="515938" y="1637736"/>
            <a:ext cx="5490050" cy="3861540"/>
          </a:xfrm>
        </p:spPr>
        <p:txBody>
          <a:bodyPr/>
          <a:lstStyle/>
          <a:p>
            <a:r>
              <a:rPr lang="en-US" b="1" dirty="0"/>
              <a:t>Make your future extraordinary</a:t>
            </a:r>
            <a:br>
              <a:rPr lang="en-US" dirty="0"/>
            </a:br>
            <a:r>
              <a:rPr lang="en-US" sz="3200" dirty="0"/>
              <a:t>Join some of the best students from around the globe at one of the world’s top universities</a:t>
            </a:r>
          </a:p>
        </p:txBody>
      </p:sp>
      <p:sp>
        <p:nvSpPr>
          <p:cNvPr id="6" name="Text Placeholder 5">
            <a:extLst>
              <a:ext uri="{FF2B5EF4-FFF2-40B4-BE49-F238E27FC236}">
                <a16:creationId xmlns:a16="http://schemas.microsoft.com/office/drawing/2014/main" id="{D1F897CA-02E2-997F-F4E6-391CD838C38C}"/>
              </a:ext>
            </a:extLst>
          </p:cNvPr>
          <p:cNvSpPr>
            <a:spLocks noGrp="1"/>
          </p:cNvSpPr>
          <p:nvPr>
            <p:ph type="body" sz="quarter" idx="11"/>
          </p:nvPr>
        </p:nvSpPr>
        <p:spPr/>
        <p:txBody>
          <a:bodyPr>
            <a:normAutofit/>
          </a:bodyPr>
          <a:lstStyle/>
          <a:p>
            <a:r>
              <a:rPr lang="en-US" dirty="0">
                <a:latin typeface="Source Sans Pro Light"/>
                <a:ea typeface="Source Sans Pro Light"/>
              </a:rPr>
              <a:t>Information for Postgraduate Students            Dalinda Pérez-Alvarez, IRT</a:t>
            </a:r>
            <a:endParaRPr lang="en-US" dirty="0">
              <a:ea typeface="Source Sans Pro Light"/>
            </a:endParaRPr>
          </a:p>
        </p:txBody>
      </p:sp>
      <p:pic>
        <p:nvPicPr>
          <p:cNvPr id="2" name="Graphic 12">
            <a:extLst>
              <a:ext uri="{FF2B5EF4-FFF2-40B4-BE49-F238E27FC236}">
                <a16:creationId xmlns:a16="http://schemas.microsoft.com/office/drawing/2014/main" id="{4E141F26-AA0A-AFBA-DF42-526E3EBEF0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87452" y="1269968"/>
            <a:ext cx="1604548" cy="4678109"/>
          </a:xfrm>
          <a:prstGeom prst="rect">
            <a:avLst/>
          </a:prstGeom>
        </p:spPr>
      </p:pic>
    </p:spTree>
    <p:extLst>
      <p:ext uri="{BB962C8B-B14F-4D97-AF65-F5344CB8AC3E}">
        <p14:creationId xmlns:p14="http://schemas.microsoft.com/office/powerpoint/2010/main" val="396272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7BBF8ADF-341C-E699-59F4-B5A975BA55EE}"/>
              </a:ext>
            </a:extLst>
          </p:cNvPr>
          <p:cNvSpPr>
            <a:spLocks noChangeArrowheads="1"/>
          </p:cNvSpPr>
          <p:nvPr/>
        </p:nvSpPr>
        <p:spPr bwMode="auto">
          <a:xfrm>
            <a:off x="348429" y="368592"/>
            <a:ext cx="394733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zh-TW" sz="2200">
                <a:solidFill>
                  <a:schemeClr val="bg1"/>
                </a:solidFill>
                <a:latin typeface="Source Sans Pro Light"/>
                <a:ea typeface="Source Sans Pro Light"/>
              </a:rPr>
              <a:t>College of Arts, Humanities &amp; Social Sciences (CAHSS)</a:t>
            </a:r>
            <a:endParaRPr lang="en-US" altLang="en-US" sz="2200">
              <a:solidFill>
                <a:schemeClr val="bg1"/>
              </a:solidFill>
              <a:latin typeface="Source Sans Pro Light"/>
              <a:ea typeface="Source Sans Pro Light"/>
            </a:endParaRPr>
          </a:p>
          <a:p>
            <a:endParaRPr lang="en-GB" altLang="zh-TW" sz="1200" b="1">
              <a:solidFill>
                <a:schemeClr val="bg1"/>
              </a:solidFill>
              <a:latin typeface="Source Sans Pro Light"/>
              <a:ea typeface="Source Sans Pro Light"/>
            </a:endParaRPr>
          </a:p>
          <a:p>
            <a:r>
              <a:rPr lang="en-GB" altLang="zh-TW" sz="1900" b="1">
                <a:solidFill>
                  <a:schemeClr val="bg1"/>
                </a:solidFill>
                <a:latin typeface="Source Sans Pro Light"/>
                <a:ea typeface="Source Sans Pro Light"/>
              </a:rPr>
              <a:t>Average first year UG intake: 3,300</a:t>
            </a:r>
            <a:endParaRPr lang="en-GB" altLang="zh-TW" sz="1900">
              <a:solidFill>
                <a:schemeClr val="bg1"/>
              </a:solidFill>
              <a:latin typeface="Source Sans Pro Light"/>
              <a:ea typeface="Source Sans Pro Light"/>
              <a:cs typeface="Calibri" pitchFamily="34" charset="0"/>
            </a:endParaRPr>
          </a:p>
          <a:p>
            <a:endParaRPr lang="en-GB" altLang="zh-TW" sz="1200">
              <a:solidFill>
                <a:schemeClr val="bg1"/>
              </a:solidFill>
              <a:latin typeface="Source Sans Pro Light"/>
              <a:ea typeface="Source Sans Pro Light"/>
              <a:cs typeface="Calibri" pitchFamily="34" charset="0"/>
            </a:endParaRPr>
          </a:p>
          <a:p>
            <a:r>
              <a:rPr lang="en-GB" altLang="zh-TW" sz="1900" b="1">
                <a:solidFill>
                  <a:schemeClr val="bg1"/>
                </a:solidFill>
                <a:latin typeface="Source Sans Pro Light"/>
                <a:ea typeface="Source Sans Pro Light"/>
                <a:cs typeface="Calibri" pitchFamily="34" charset="0"/>
              </a:rPr>
              <a:t>12 Schools</a:t>
            </a:r>
          </a:p>
          <a:p>
            <a:r>
              <a:rPr lang="en-GB" altLang="zh-TW" sz="1900">
                <a:solidFill>
                  <a:schemeClr val="bg1"/>
                </a:solidFill>
                <a:latin typeface="Source Sans Pro Light"/>
                <a:ea typeface="Source Sans Pro Light"/>
                <a:cs typeface="Calibri" pitchFamily="34" charset="0"/>
              </a:rPr>
              <a:t>Business </a:t>
            </a:r>
          </a:p>
          <a:p>
            <a:r>
              <a:rPr lang="en-GB" altLang="zh-TW" sz="1900">
                <a:solidFill>
                  <a:schemeClr val="bg1"/>
                </a:solidFill>
                <a:latin typeface="Source Sans Pro Light"/>
                <a:ea typeface="Source Sans Pro Light"/>
                <a:cs typeface="Calibri" pitchFamily="34" charset="0"/>
              </a:rPr>
              <a:t>Divinity</a:t>
            </a:r>
          </a:p>
          <a:p>
            <a:r>
              <a:rPr lang="en-GB" altLang="zh-TW" sz="1900">
                <a:solidFill>
                  <a:schemeClr val="bg1"/>
                </a:solidFill>
                <a:latin typeface="Source Sans Pro Light"/>
                <a:ea typeface="Source Sans Pro Light"/>
                <a:cs typeface="Calibri" pitchFamily="34" charset="0"/>
              </a:rPr>
              <a:t>Economics</a:t>
            </a:r>
          </a:p>
          <a:p>
            <a:r>
              <a:rPr lang="en-GB" altLang="zh-TW" sz="1900">
                <a:solidFill>
                  <a:schemeClr val="bg1"/>
                </a:solidFill>
                <a:latin typeface="Source Sans Pro Light"/>
                <a:ea typeface="Source Sans Pro Light"/>
                <a:cs typeface="Calibri" pitchFamily="34" charset="0"/>
              </a:rPr>
              <a:t>Edinburgh College of Art</a:t>
            </a:r>
          </a:p>
          <a:p>
            <a:r>
              <a:rPr lang="en-GB" altLang="zh-TW" sz="1900">
                <a:solidFill>
                  <a:schemeClr val="bg1"/>
                </a:solidFill>
                <a:latin typeface="Source Sans Pro Light"/>
                <a:ea typeface="Source Sans Pro Light"/>
                <a:cs typeface="Calibri" pitchFamily="34" charset="0"/>
              </a:rPr>
              <a:t>Education</a:t>
            </a:r>
          </a:p>
          <a:p>
            <a:r>
              <a:rPr lang="en-GB" altLang="zh-TW" sz="1900">
                <a:solidFill>
                  <a:schemeClr val="bg1"/>
                </a:solidFill>
                <a:latin typeface="Source Sans Pro Light"/>
                <a:ea typeface="Source Sans Pro Light"/>
                <a:cs typeface="Calibri" pitchFamily="34" charset="0"/>
              </a:rPr>
              <a:t>Health in Social Science</a:t>
            </a:r>
          </a:p>
          <a:p>
            <a:r>
              <a:rPr lang="en-GB" altLang="zh-TW" sz="1900">
                <a:solidFill>
                  <a:schemeClr val="bg1"/>
                </a:solidFill>
                <a:latin typeface="Source Sans Pro Light"/>
                <a:ea typeface="Source Sans Pro Light"/>
                <a:cs typeface="Calibri" pitchFamily="34" charset="0"/>
              </a:rPr>
              <a:t>History, Classics and Archaeology</a:t>
            </a:r>
          </a:p>
          <a:p>
            <a:r>
              <a:rPr lang="en-GB" altLang="zh-TW" sz="1900">
                <a:solidFill>
                  <a:schemeClr val="bg1"/>
                </a:solidFill>
                <a:latin typeface="Source Sans Pro Light"/>
                <a:ea typeface="Source Sans Pro Light"/>
                <a:cs typeface="Calibri" pitchFamily="34" charset="0"/>
              </a:rPr>
              <a:t>Law</a:t>
            </a:r>
          </a:p>
          <a:p>
            <a:r>
              <a:rPr lang="en-GB" altLang="zh-TW" sz="1900">
                <a:solidFill>
                  <a:schemeClr val="bg1"/>
                </a:solidFill>
                <a:latin typeface="Source Sans Pro Light"/>
                <a:ea typeface="Source Sans Pro Light"/>
                <a:cs typeface="Calibri" pitchFamily="34" charset="0"/>
              </a:rPr>
              <a:t>Literatures, Languages and Cultures</a:t>
            </a:r>
          </a:p>
          <a:p>
            <a:r>
              <a:rPr lang="en-GB" altLang="zh-TW" sz="1900">
                <a:solidFill>
                  <a:schemeClr val="bg1"/>
                </a:solidFill>
                <a:latin typeface="Source Sans Pro Light"/>
                <a:ea typeface="Source Sans Pro Light"/>
                <a:cs typeface="Calibri" pitchFamily="34" charset="0"/>
              </a:rPr>
              <a:t>Philosophy, Psychology &amp; Language Sciences</a:t>
            </a:r>
          </a:p>
          <a:p>
            <a:r>
              <a:rPr lang="en-GB" altLang="zh-TW" sz="1900">
                <a:solidFill>
                  <a:schemeClr val="bg1"/>
                </a:solidFill>
                <a:latin typeface="Source Sans Pro Light"/>
                <a:ea typeface="Source Sans Pro Light"/>
                <a:cs typeface="Calibri" pitchFamily="34" charset="0"/>
              </a:rPr>
              <a:t>Social and Political Science</a:t>
            </a:r>
          </a:p>
          <a:p>
            <a:r>
              <a:rPr lang="en-GB" altLang="zh-TW" sz="1900">
                <a:solidFill>
                  <a:schemeClr val="bg1"/>
                </a:solidFill>
                <a:latin typeface="Source Sans Pro Light"/>
                <a:ea typeface="Source Sans Pro Light"/>
              </a:rPr>
              <a:t>Centre for Open Learning</a:t>
            </a:r>
          </a:p>
          <a:p>
            <a:endParaRPr lang="en-GB" altLang="zh-TW" sz="1900" dirty="0">
              <a:solidFill>
                <a:schemeClr val="bg1"/>
              </a:solidFill>
              <a:latin typeface="Source Sans Pro Light"/>
              <a:ea typeface="Source Sans Pro Light"/>
            </a:endParaRPr>
          </a:p>
        </p:txBody>
      </p:sp>
      <p:sp>
        <p:nvSpPr>
          <p:cNvPr id="5" name="Text Box 8">
            <a:extLst>
              <a:ext uri="{FF2B5EF4-FFF2-40B4-BE49-F238E27FC236}">
                <a16:creationId xmlns:a16="http://schemas.microsoft.com/office/drawing/2014/main" id="{24E35EAA-7110-AFE8-7730-9FBF3377D915}"/>
              </a:ext>
            </a:extLst>
          </p:cNvPr>
          <p:cNvSpPr txBox="1">
            <a:spLocks noChangeArrowheads="1"/>
          </p:cNvSpPr>
          <p:nvPr/>
        </p:nvSpPr>
        <p:spPr bwMode="auto">
          <a:xfrm>
            <a:off x="4385772" y="368592"/>
            <a:ext cx="3780502" cy="43550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ltLang="zh-TW" sz="2200">
                <a:solidFill>
                  <a:schemeClr val="bg1"/>
                </a:solidFill>
                <a:latin typeface="Source Sans Pro Light"/>
                <a:ea typeface="Source Sans Pro Light"/>
              </a:rPr>
              <a:t>College of Medicine </a:t>
            </a:r>
            <a:br>
              <a:rPr lang="en-GB" altLang="zh-TW" sz="2200">
                <a:solidFill>
                  <a:schemeClr val="bg1"/>
                </a:solidFill>
                <a:latin typeface="Source Sans Pro Light"/>
                <a:ea typeface="Source Sans Pro Light"/>
              </a:rPr>
            </a:br>
            <a:r>
              <a:rPr lang="en-GB" altLang="zh-TW" sz="2200">
                <a:solidFill>
                  <a:schemeClr val="bg1"/>
                </a:solidFill>
                <a:latin typeface="Source Sans Pro Light"/>
                <a:ea typeface="Source Sans Pro Light"/>
              </a:rPr>
              <a:t>&amp; Veterinary Medicine (CMVM)</a:t>
            </a:r>
          </a:p>
          <a:p>
            <a:pPr eaLnBrk="1" hangingPunct="1"/>
            <a:endParaRPr lang="en-GB" altLang="zh-TW" sz="1200">
              <a:solidFill>
                <a:schemeClr val="bg1"/>
              </a:solidFill>
              <a:latin typeface="Source Sans Pro Light"/>
              <a:ea typeface="Source Sans Pro Light"/>
            </a:endParaRPr>
          </a:p>
          <a:p>
            <a:r>
              <a:rPr lang="en-GB" sz="1900" b="1">
                <a:solidFill>
                  <a:schemeClr val="bg1"/>
                </a:solidFill>
                <a:latin typeface="Source Sans Pro Light"/>
                <a:ea typeface="Source Sans Pro Light"/>
              </a:rPr>
              <a:t>Average first year intake UG: 450</a:t>
            </a:r>
          </a:p>
          <a:p>
            <a:endParaRPr lang="en-GB" sz="1200" b="1">
              <a:solidFill>
                <a:schemeClr val="bg1"/>
              </a:solidFill>
              <a:latin typeface="Source Sans Pro Light"/>
              <a:ea typeface="Source Sans Pro Light"/>
            </a:endParaRPr>
          </a:p>
          <a:p>
            <a:r>
              <a:rPr lang="en-GB" sz="1900" b="1">
                <a:solidFill>
                  <a:schemeClr val="bg1"/>
                </a:solidFill>
                <a:latin typeface="Source Sans Pro Light"/>
                <a:ea typeface="Source Sans Pro Light"/>
              </a:rPr>
              <a:t>2 Schools</a:t>
            </a:r>
          </a:p>
          <a:p>
            <a:r>
              <a:rPr lang="en-GB" sz="1900">
                <a:solidFill>
                  <a:schemeClr val="bg1"/>
                </a:solidFill>
                <a:latin typeface="Source Sans Pro Light"/>
                <a:ea typeface="Source Sans Pro Light"/>
              </a:rPr>
              <a:t>Edinburgh Medical School: 3 Deaneries </a:t>
            </a:r>
          </a:p>
          <a:p>
            <a:pPr marL="285750" indent="-285750">
              <a:buFontTx/>
              <a:buChar char="-"/>
            </a:pPr>
            <a:r>
              <a:rPr lang="en-GB" sz="1900">
                <a:solidFill>
                  <a:schemeClr val="bg1"/>
                </a:solidFill>
                <a:latin typeface="Source Sans Pro Light"/>
                <a:ea typeface="Source Sans Pro Light"/>
              </a:rPr>
              <a:t>Biomedical Sciences</a:t>
            </a:r>
          </a:p>
          <a:p>
            <a:pPr marL="285750" indent="-285750">
              <a:buFontTx/>
              <a:buChar char="-"/>
            </a:pPr>
            <a:r>
              <a:rPr lang="en-GB" sz="1900">
                <a:solidFill>
                  <a:schemeClr val="bg1"/>
                </a:solidFill>
                <a:latin typeface="Source Sans Pro Light"/>
                <a:ea typeface="Source Sans Pro Light"/>
              </a:rPr>
              <a:t>Clinical Sciences</a:t>
            </a:r>
          </a:p>
          <a:p>
            <a:pPr marL="285750" indent="-285750">
              <a:buFontTx/>
              <a:buChar char="-"/>
            </a:pPr>
            <a:r>
              <a:rPr lang="en-GB" sz="1900">
                <a:solidFill>
                  <a:schemeClr val="bg1"/>
                </a:solidFill>
                <a:latin typeface="Source Sans Pro Light"/>
                <a:ea typeface="Source Sans Pro Light"/>
              </a:rPr>
              <a:t>Molecular, Genetic and Population Health Sciences</a:t>
            </a:r>
            <a:endParaRPr lang="en-US" sz="1900">
              <a:solidFill>
                <a:schemeClr val="bg1"/>
              </a:solidFill>
              <a:latin typeface="Source Sans Pro Light"/>
              <a:ea typeface="Source Sans Pro Light"/>
            </a:endParaRPr>
          </a:p>
          <a:p>
            <a:endParaRPr lang="en-GB" sz="1900">
              <a:solidFill>
                <a:schemeClr val="bg1"/>
              </a:solidFill>
              <a:latin typeface="Source Sans Pro Light"/>
              <a:ea typeface="Source Sans Pro Light"/>
            </a:endParaRPr>
          </a:p>
          <a:p>
            <a:r>
              <a:rPr lang="en-GB" sz="1900">
                <a:solidFill>
                  <a:schemeClr val="bg1"/>
                </a:solidFill>
                <a:latin typeface="Source Sans Pro Light"/>
                <a:ea typeface="Source Sans Pro Light"/>
              </a:rPr>
              <a:t>Royal (Dick) School of Veterinary Studies</a:t>
            </a:r>
            <a:endParaRPr lang="en-GB" sz="1900" dirty="0">
              <a:solidFill>
                <a:schemeClr val="bg1"/>
              </a:solidFill>
              <a:latin typeface="Source Sans Pro Light"/>
              <a:ea typeface="Source Sans Pro Light"/>
            </a:endParaRPr>
          </a:p>
        </p:txBody>
      </p:sp>
      <p:sp>
        <p:nvSpPr>
          <p:cNvPr id="6" name="Text Box 8">
            <a:extLst>
              <a:ext uri="{FF2B5EF4-FFF2-40B4-BE49-F238E27FC236}">
                <a16:creationId xmlns:a16="http://schemas.microsoft.com/office/drawing/2014/main" id="{8027DE44-F382-3933-9595-D59C248D23E3}"/>
              </a:ext>
            </a:extLst>
          </p:cNvPr>
          <p:cNvSpPr txBox="1">
            <a:spLocks noChangeArrowheads="1"/>
          </p:cNvSpPr>
          <p:nvPr/>
        </p:nvSpPr>
        <p:spPr bwMode="auto">
          <a:xfrm>
            <a:off x="8256288" y="368592"/>
            <a:ext cx="3935712"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ltLang="zh-TW" sz="2200">
                <a:solidFill>
                  <a:schemeClr val="bg1"/>
                </a:solidFill>
                <a:latin typeface="Source Sans Pro Light"/>
                <a:ea typeface="Source Sans Pro Light"/>
              </a:rPr>
              <a:t>College of Science &amp; Engineering (CSE)</a:t>
            </a:r>
          </a:p>
          <a:p>
            <a:endParaRPr lang="en-GB" altLang="zh-TW" sz="1200" b="1">
              <a:solidFill>
                <a:schemeClr val="bg1"/>
              </a:solidFill>
              <a:latin typeface="Source Sans Pro Light"/>
              <a:ea typeface="Source Sans Pro Light"/>
              <a:cs typeface="Calibri" pitchFamily="34" charset="0"/>
            </a:endParaRPr>
          </a:p>
          <a:p>
            <a:r>
              <a:rPr lang="en-GB" altLang="zh-TW" sz="1900" b="1">
                <a:solidFill>
                  <a:schemeClr val="bg1"/>
                </a:solidFill>
                <a:latin typeface="Source Sans Pro Light"/>
                <a:ea typeface="Source Sans Pro Light"/>
                <a:cs typeface="Calibri" pitchFamily="34" charset="0"/>
              </a:rPr>
              <a:t>Average first year UG intake: 1,700</a:t>
            </a:r>
          </a:p>
          <a:p>
            <a:endParaRPr lang="en-GB" altLang="zh-TW" sz="1200" b="1">
              <a:solidFill>
                <a:schemeClr val="bg1"/>
              </a:solidFill>
              <a:latin typeface="Source Sans Pro Light"/>
              <a:ea typeface="Source Sans Pro Light"/>
              <a:cs typeface="Calibri" pitchFamily="34" charset="0"/>
            </a:endParaRPr>
          </a:p>
          <a:p>
            <a:r>
              <a:rPr lang="en-GB" altLang="zh-TW" sz="1900" b="1">
                <a:solidFill>
                  <a:schemeClr val="bg1"/>
                </a:solidFill>
                <a:latin typeface="Source Sans Pro Light"/>
                <a:ea typeface="Source Sans Pro Light"/>
                <a:cs typeface="Calibri" pitchFamily="34" charset="0"/>
              </a:rPr>
              <a:t>7 Schools</a:t>
            </a:r>
          </a:p>
          <a:p>
            <a:r>
              <a:rPr lang="en-GB" altLang="zh-TW" sz="1900">
                <a:solidFill>
                  <a:schemeClr val="bg1"/>
                </a:solidFill>
                <a:latin typeface="Source Sans Pro Light"/>
                <a:ea typeface="Source Sans Pro Light"/>
                <a:cs typeface="Calibri" pitchFamily="34" charset="0"/>
              </a:rPr>
              <a:t>Biological Sciences </a:t>
            </a:r>
          </a:p>
          <a:p>
            <a:r>
              <a:rPr lang="en-GB" altLang="zh-TW" sz="1900">
                <a:solidFill>
                  <a:schemeClr val="bg1"/>
                </a:solidFill>
                <a:latin typeface="Source Sans Pro Light"/>
                <a:ea typeface="Source Sans Pro Light"/>
                <a:cs typeface="Calibri" pitchFamily="34" charset="0"/>
              </a:rPr>
              <a:t>Chemistry </a:t>
            </a:r>
          </a:p>
          <a:p>
            <a:r>
              <a:rPr lang="en-GB" altLang="zh-TW" sz="1900">
                <a:solidFill>
                  <a:schemeClr val="bg1"/>
                </a:solidFill>
                <a:latin typeface="Source Sans Pro Light"/>
                <a:ea typeface="Source Sans Pro Light"/>
                <a:cs typeface="Calibri" pitchFamily="34" charset="0"/>
              </a:rPr>
              <a:t>Engineering </a:t>
            </a:r>
          </a:p>
          <a:p>
            <a:r>
              <a:rPr lang="en-GB" altLang="zh-TW" sz="1900">
                <a:solidFill>
                  <a:schemeClr val="bg1"/>
                </a:solidFill>
                <a:latin typeface="Source Sans Pro Light"/>
                <a:ea typeface="Source Sans Pro Light"/>
                <a:cs typeface="Calibri" pitchFamily="34" charset="0"/>
              </a:rPr>
              <a:t>Geosciences </a:t>
            </a:r>
          </a:p>
          <a:p>
            <a:r>
              <a:rPr lang="en-GB" altLang="zh-TW" sz="1900">
                <a:solidFill>
                  <a:schemeClr val="bg1"/>
                </a:solidFill>
                <a:latin typeface="Source Sans Pro Light"/>
                <a:ea typeface="Source Sans Pro Light"/>
                <a:cs typeface="Calibri" pitchFamily="34" charset="0"/>
              </a:rPr>
              <a:t>Informatics </a:t>
            </a:r>
          </a:p>
          <a:p>
            <a:r>
              <a:rPr lang="en-GB" altLang="zh-TW" sz="1900">
                <a:solidFill>
                  <a:schemeClr val="bg1"/>
                </a:solidFill>
                <a:latin typeface="Source Sans Pro Light"/>
                <a:ea typeface="Source Sans Pro Light"/>
                <a:cs typeface="Calibri" pitchFamily="34" charset="0"/>
              </a:rPr>
              <a:t>Mathematics </a:t>
            </a:r>
          </a:p>
          <a:p>
            <a:r>
              <a:rPr lang="en-GB" altLang="zh-TW" sz="1900">
                <a:solidFill>
                  <a:schemeClr val="bg1"/>
                </a:solidFill>
                <a:latin typeface="Source Sans Pro Light"/>
                <a:ea typeface="Source Sans Pro Light"/>
                <a:cs typeface="Calibri" pitchFamily="34" charset="0"/>
              </a:rPr>
              <a:t>Physics &amp; Astronomy</a:t>
            </a:r>
          </a:p>
          <a:p>
            <a:pPr eaLnBrk="1" hangingPunct="1"/>
            <a:endParaRPr lang="en-GB" sz="1900" dirty="0">
              <a:solidFill>
                <a:schemeClr val="bg1"/>
              </a:solidFill>
              <a:latin typeface="Source Sans Pro Light"/>
              <a:ea typeface="Source Sans Pro Light"/>
            </a:endParaRPr>
          </a:p>
        </p:txBody>
      </p:sp>
      <p:sp>
        <p:nvSpPr>
          <p:cNvPr id="7" name="Rectangle 6">
            <a:extLst>
              <a:ext uri="{FF2B5EF4-FFF2-40B4-BE49-F238E27FC236}">
                <a16:creationId xmlns:a16="http://schemas.microsoft.com/office/drawing/2014/main" id="{C8CF688F-C289-EEB1-00CB-27DB4FD0DB3E}"/>
              </a:ext>
            </a:extLst>
          </p:cNvPr>
          <p:cNvSpPr/>
          <p:nvPr/>
        </p:nvSpPr>
        <p:spPr>
          <a:xfrm>
            <a:off x="4295759" y="5049216"/>
            <a:ext cx="6507225" cy="735586"/>
          </a:xfrm>
          <a:prstGeom prst="rect">
            <a:avLst/>
          </a:prstGeom>
          <a:ln>
            <a:noFill/>
          </a:ln>
        </p:spPr>
        <p:txBody>
          <a:bodyPr wrap="square" lIns="91440" tIns="45720" rIns="91440" bIns="45720" anchor="t">
            <a:spAutoFit/>
          </a:bodyPr>
          <a:lstStyle/>
          <a:p>
            <a:pPr>
              <a:lnSpc>
                <a:spcPct val="95000"/>
              </a:lnSpc>
              <a:spcBef>
                <a:spcPts val="600"/>
              </a:spcBef>
            </a:pPr>
            <a:r>
              <a:rPr lang="en-GB" sz="2200">
                <a:solidFill>
                  <a:schemeClr val="bg1"/>
                </a:solidFill>
                <a:latin typeface="Source Sans Pro Light"/>
                <a:ea typeface="Source Sans Pro Light"/>
              </a:rPr>
              <a:t>Search the </a:t>
            </a:r>
            <a:r>
              <a:rPr lang="en-GB" sz="2200">
                <a:solidFill>
                  <a:schemeClr val="bg1"/>
                </a:solidFill>
                <a:latin typeface="Source Sans Pro Light"/>
                <a:ea typeface="Source Sans Pro Light"/>
                <a:hlinkClick r:id="rId3">
                  <a:extLst>
                    <a:ext uri="{A12FA001-AC4F-418D-AE19-62706E023703}">
                      <ahyp:hlinkClr xmlns:ahyp="http://schemas.microsoft.com/office/drawing/2018/hyperlinkcolor" val="tx"/>
                    </a:ext>
                  </a:extLst>
                </a:hlinkClick>
              </a:rPr>
              <a:t>Degree Finder</a:t>
            </a:r>
            <a:r>
              <a:rPr lang="en-GB" sz="2200">
                <a:solidFill>
                  <a:schemeClr val="bg1"/>
                </a:solidFill>
                <a:latin typeface="Source Sans Pro Light"/>
                <a:ea typeface="Source Sans Pro Light"/>
              </a:rPr>
              <a:t> for more information on our degree programmes</a:t>
            </a:r>
            <a:r>
              <a:rPr lang="en-GB" sz="2200">
                <a:solidFill>
                  <a:srgbClr val="0432FF"/>
                </a:solidFill>
                <a:latin typeface="Source Sans Pro Light"/>
                <a:ea typeface="Source Sans Pro Light"/>
              </a:rPr>
              <a:t> </a:t>
            </a:r>
            <a:endParaRPr lang="en-GB" sz="2200" dirty="0">
              <a:latin typeface="Source Sans Pro Light"/>
              <a:ea typeface="Source Sans Pro Light"/>
            </a:endParaRPr>
          </a:p>
        </p:txBody>
      </p:sp>
    </p:spTree>
    <p:extLst>
      <p:ext uri="{BB962C8B-B14F-4D97-AF65-F5344CB8AC3E}">
        <p14:creationId xmlns:p14="http://schemas.microsoft.com/office/powerpoint/2010/main" val="26184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6E73C389-3877-527E-55AA-D352CC779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 y="0"/>
            <a:ext cx="12192000" cy="6934200"/>
          </a:xfrm>
          <a:prstGeom prst="rect">
            <a:avLst/>
          </a:prstGeom>
        </p:spPr>
      </p:pic>
      <p:sp>
        <p:nvSpPr>
          <p:cNvPr id="4" name="Rectangle 3">
            <a:extLst>
              <a:ext uri="{FF2B5EF4-FFF2-40B4-BE49-F238E27FC236}">
                <a16:creationId xmlns:a16="http://schemas.microsoft.com/office/drawing/2014/main" id="{E3741260-04AF-185E-F4D1-D8D58A07FD1E}"/>
              </a:ext>
            </a:extLst>
          </p:cNvPr>
          <p:cNvSpPr/>
          <p:nvPr/>
        </p:nvSpPr>
        <p:spPr>
          <a:xfrm>
            <a:off x="0" y="0"/>
            <a:ext cx="627434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6EC88EE-7B1B-FBF3-B165-4F494B5257A7}"/>
              </a:ext>
            </a:extLst>
          </p:cNvPr>
          <p:cNvSpPr txBox="1"/>
          <p:nvPr/>
        </p:nvSpPr>
        <p:spPr>
          <a:xfrm>
            <a:off x="509486" y="3338572"/>
            <a:ext cx="5435330" cy="646331"/>
          </a:xfrm>
          <a:prstGeom prst="rect">
            <a:avLst/>
          </a:prstGeom>
          <a:noFill/>
        </p:spPr>
        <p:txBody>
          <a:bodyPr wrap="square">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Dr Kate Orton-Johnson</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Director of Education, Edinburgh Futures Institute</a:t>
            </a:r>
          </a:p>
        </p:txBody>
      </p:sp>
      <p:sp>
        <p:nvSpPr>
          <p:cNvPr id="6" name="TextBox 5">
            <a:extLst>
              <a:ext uri="{FF2B5EF4-FFF2-40B4-BE49-F238E27FC236}">
                <a16:creationId xmlns:a16="http://schemas.microsoft.com/office/drawing/2014/main" id="{54036C46-9867-D5B7-6EA6-FBBE823A03C3}"/>
              </a:ext>
            </a:extLst>
          </p:cNvPr>
          <p:cNvSpPr txBox="1"/>
          <p:nvPr/>
        </p:nvSpPr>
        <p:spPr>
          <a:xfrm>
            <a:off x="509486" y="1387916"/>
            <a:ext cx="6094378" cy="1446550"/>
          </a:xfrm>
          <a:prstGeom prst="rect">
            <a:avLst/>
          </a:prstGeom>
          <a:noFill/>
        </p:spPr>
        <p:txBody>
          <a:bodyPr wrap="square">
            <a:spAutoFit/>
          </a:bodyPr>
          <a:lstStyle/>
          <a:p>
            <a:r>
              <a:rPr lang="en-US" sz="4400" b="1" spc="50" dirty="0">
                <a:latin typeface="Helvetica Neue" panose="02000503000000020004" pitchFamily="2" charset="0"/>
                <a:ea typeface="Helvetica Neue" panose="02000503000000020004" pitchFamily="2" charset="0"/>
                <a:cs typeface="Helvetica Neue" panose="02000503000000020004" pitchFamily="2" charset="0"/>
              </a:rPr>
              <a:t>Welcome to learning at EFI</a:t>
            </a:r>
          </a:p>
        </p:txBody>
      </p:sp>
      <p:sp>
        <p:nvSpPr>
          <p:cNvPr id="16" name="Rectangle 15">
            <a:extLst>
              <a:ext uri="{FF2B5EF4-FFF2-40B4-BE49-F238E27FC236}">
                <a16:creationId xmlns:a16="http://schemas.microsoft.com/office/drawing/2014/main" id="{0DE5693D-0B57-5D98-5D07-F857815DBC66}"/>
              </a:ext>
            </a:extLst>
          </p:cNvPr>
          <p:cNvSpPr/>
          <p:nvPr/>
        </p:nvSpPr>
        <p:spPr>
          <a:xfrm>
            <a:off x="0" y="5924145"/>
            <a:ext cx="12192000" cy="9338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0566A77-DE20-9982-8A6F-84C7D1B2029E}"/>
              </a:ext>
            </a:extLst>
          </p:cNvPr>
          <p:cNvPicPr>
            <a:picLocks noChangeAspect="1"/>
          </p:cNvPicPr>
          <p:nvPr/>
        </p:nvPicPr>
        <p:blipFill>
          <a:blip r:embed="rId4"/>
          <a:stretch>
            <a:fillRect/>
          </a:stretch>
        </p:blipFill>
        <p:spPr>
          <a:xfrm>
            <a:off x="839010" y="6062058"/>
            <a:ext cx="2897627" cy="658027"/>
          </a:xfrm>
          <a:prstGeom prst="rect">
            <a:avLst/>
          </a:prstGeom>
        </p:spPr>
      </p:pic>
      <p:sp>
        <p:nvSpPr>
          <p:cNvPr id="18" name="TextBox 17">
            <a:extLst>
              <a:ext uri="{FF2B5EF4-FFF2-40B4-BE49-F238E27FC236}">
                <a16:creationId xmlns:a16="http://schemas.microsoft.com/office/drawing/2014/main" id="{1D982AC3-24A3-E881-B2F6-36E31276FD29}"/>
              </a:ext>
            </a:extLst>
          </p:cNvPr>
          <p:cNvSpPr txBox="1"/>
          <p:nvPr/>
        </p:nvSpPr>
        <p:spPr>
          <a:xfrm>
            <a:off x="9012562" y="6206405"/>
            <a:ext cx="6653718" cy="369332"/>
          </a:xfrm>
          <a:prstGeom prst="rect">
            <a:avLst/>
          </a:prstGeom>
          <a:noFill/>
        </p:spPr>
        <p:txBody>
          <a:bodyPr wrap="square">
            <a:spAutoFit/>
          </a:bodyPr>
          <a:lstStyle/>
          <a:p>
            <a:r>
              <a:rPr lang="en-GB" b="0" i="0" dirty="0">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b="0" i="0" dirty="0" err="1">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ChallengeCreateChange</a:t>
            </a:r>
            <a:endParaRPr lang="en-US" dirty="0">
              <a:solidFill>
                <a:schemeClr val="bg2">
                  <a:lumMod val="9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74318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n elephant standing on a piece of fabric&#10;&#10;Description automatically generated with low confidence">
            <a:extLst>
              <a:ext uri="{FF2B5EF4-FFF2-40B4-BE49-F238E27FC236}">
                <a16:creationId xmlns:a16="http://schemas.microsoft.com/office/drawing/2014/main" id="{824E997C-743A-E885-74A7-C2C9C54E82F4}"/>
              </a:ext>
            </a:extLst>
          </p:cNvPr>
          <p:cNvPicPr>
            <a:picLocks noChangeAspect="1"/>
          </p:cNvPicPr>
          <p:nvPr/>
        </p:nvPicPr>
        <p:blipFill rotWithShape="1">
          <a:blip r:embed="rId3">
            <a:extLst>
              <a:ext uri="{28A0092B-C50C-407E-A947-70E740481C1C}">
                <a14:useLocalDpi xmlns:a14="http://schemas.microsoft.com/office/drawing/2010/main" val="0"/>
              </a:ext>
            </a:extLst>
          </a:blip>
          <a:srcRect b="10432"/>
          <a:stretch/>
        </p:blipFill>
        <p:spPr>
          <a:xfrm>
            <a:off x="0" y="95550"/>
            <a:ext cx="12192000" cy="6240076"/>
          </a:xfrm>
          <a:prstGeom prst="rect">
            <a:avLst/>
          </a:prstGeom>
        </p:spPr>
      </p:pic>
      <p:sp>
        <p:nvSpPr>
          <p:cNvPr id="16" name="Rectangle 15">
            <a:extLst>
              <a:ext uri="{FF2B5EF4-FFF2-40B4-BE49-F238E27FC236}">
                <a16:creationId xmlns:a16="http://schemas.microsoft.com/office/drawing/2014/main" id="{0DE5693D-0B57-5D98-5D07-F857815DBC66}"/>
              </a:ext>
            </a:extLst>
          </p:cNvPr>
          <p:cNvSpPr/>
          <p:nvPr/>
        </p:nvSpPr>
        <p:spPr>
          <a:xfrm>
            <a:off x="0" y="5924145"/>
            <a:ext cx="12192000" cy="9338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0566A77-DE20-9982-8A6F-84C7D1B2029E}"/>
              </a:ext>
            </a:extLst>
          </p:cNvPr>
          <p:cNvPicPr>
            <a:picLocks noChangeAspect="1"/>
          </p:cNvPicPr>
          <p:nvPr/>
        </p:nvPicPr>
        <p:blipFill>
          <a:blip r:embed="rId4"/>
          <a:stretch>
            <a:fillRect/>
          </a:stretch>
        </p:blipFill>
        <p:spPr>
          <a:xfrm>
            <a:off x="839010" y="6062058"/>
            <a:ext cx="2897627" cy="658027"/>
          </a:xfrm>
          <a:prstGeom prst="rect">
            <a:avLst/>
          </a:prstGeom>
        </p:spPr>
      </p:pic>
      <p:sp>
        <p:nvSpPr>
          <p:cNvPr id="18" name="TextBox 17">
            <a:extLst>
              <a:ext uri="{FF2B5EF4-FFF2-40B4-BE49-F238E27FC236}">
                <a16:creationId xmlns:a16="http://schemas.microsoft.com/office/drawing/2014/main" id="{1D982AC3-24A3-E881-B2F6-36E31276FD29}"/>
              </a:ext>
            </a:extLst>
          </p:cNvPr>
          <p:cNvSpPr txBox="1"/>
          <p:nvPr/>
        </p:nvSpPr>
        <p:spPr>
          <a:xfrm>
            <a:off x="9012562" y="6206405"/>
            <a:ext cx="6653718" cy="369332"/>
          </a:xfrm>
          <a:prstGeom prst="rect">
            <a:avLst/>
          </a:prstGeom>
          <a:noFill/>
        </p:spPr>
        <p:txBody>
          <a:bodyPr wrap="square">
            <a:spAutoFit/>
          </a:bodyPr>
          <a:lstStyle/>
          <a:p>
            <a:r>
              <a:rPr lang="en-GB" b="0" i="0" dirty="0">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b="0" i="0" dirty="0" err="1">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ChallengeCreateChange</a:t>
            </a:r>
            <a:endParaRPr lang="en-US" dirty="0">
              <a:solidFill>
                <a:schemeClr val="bg2">
                  <a:lumMod val="9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3CFD04D0-14F4-B5C3-577E-54084349C10E}"/>
              </a:ext>
            </a:extLst>
          </p:cNvPr>
          <p:cNvSpPr txBox="1"/>
          <p:nvPr/>
        </p:nvSpPr>
        <p:spPr>
          <a:xfrm>
            <a:off x="10810110" y="5269999"/>
            <a:ext cx="1099853" cy="276999"/>
          </a:xfrm>
          <a:prstGeom prst="rect">
            <a:avLst/>
          </a:prstGeom>
          <a:noFill/>
        </p:spPr>
        <p:txBody>
          <a:bodyPr wrap="none" rtlCol="0">
            <a:spAutoFit/>
          </a:bodyPr>
          <a:lstStyle/>
          <a:p>
            <a:r>
              <a:rPr lang="en-US" sz="1200" dirty="0">
                <a:solidFill>
                  <a:schemeClr val="bg1"/>
                </a:solidFill>
              </a:rPr>
              <a:t>Jeff Wall, 2018</a:t>
            </a:r>
          </a:p>
        </p:txBody>
      </p:sp>
      <p:grpSp>
        <p:nvGrpSpPr>
          <p:cNvPr id="4" name="Group 3">
            <a:extLst>
              <a:ext uri="{FF2B5EF4-FFF2-40B4-BE49-F238E27FC236}">
                <a16:creationId xmlns:a16="http://schemas.microsoft.com/office/drawing/2014/main" id="{1D02A24C-511C-E046-F3B7-0C45278C55D0}"/>
              </a:ext>
            </a:extLst>
          </p:cNvPr>
          <p:cNvGrpSpPr/>
          <p:nvPr/>
        </p:nvGrpSpPr>
        <p:grpSpPr>
          <a:xfrm>
            <a:off x="187323" y="446231"/>
            <a:ext cx="9090027" cy="1636453"/>
            <a:chOff x="2897931" y="299383"/>
            <a:chExt cx="7190417" cy="1636453"/>
          </a:xfrm>
        </p:grpSpPr>
        <p:sp>
          <p:nvSpPr>
            <p:cNvPr id="6" name="TextBox 5">
              <a:extLst>
                <a:ext uri="{FF2B5EF4-FFF2-40B4-BE49-F238E27FC236}">
                  <a16:creationId xmlns:a16="http://schemas.microsoft.com/office/drawing/2014/main" id="{88D81257-0C03-5638-42BC-22B78892023C}"/>
                </a:ext>
              </a:extLst>
            </p:cNvPr>
            <p:cNvSpPr txBox="1"/>
            <p:nvPr/>
          </p:nvSpPr>
          <p:spPr>
            <a:xfrm>
              <a:off x="4717327" y="652990"/>
              <a:ext cx="5371021" cy="646331"/>
            </a:xfrm>
            <a:prstGeom prst="rect">
              <a:avLst/>
            </a:prstGeom>
            <a:solidFill>
              <a:srgbClr val="000000">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Bringing arts, humanities and social sciences together with sciences, engineering and medicine to address complex global issues.</a:t>
              </a:r>
            </a:p>
          </p:txBody>
        </p:sp>
        <p:grpSp>
          <p:nvGrpSpPr>
            <p:cNvPr id="8" name="Group 7">
              <a:extLst>
                <a:ext uri="{FF2B5EF4-FFF2-40B4-BE49-F238E27FC236}">
                  <a16:creationId xmlns:a16="http://schemas.microsoft.com/office/drawing/2014/main" id="{6A195140-3E66-7A85-40F2-E57D8330202F}"/>
                </a:ext>
              </a:extLst>
            </p:cNvPr>
            <p:cNvGrpSpPr/>
            <p:nvPr/>
          </p:nvGrpSpPr>
          <p:grpSpPr>
            <a:xfrm>
              <a:off x="2897931" y="299383"/>
              <a:ext cx="1377940" cy="1636453"/>
              <a:chOff x="2888406" y="594658"/>
              <a:chExt cx="1377940" cy="1636453"/>
            </a:xfrm>
          </p:grpSpPr>
          <p:sp>
            <p:nvSpPr>
              <p:cNvPr id="9" name="Oval 8">
                <a:extLst>
                  <a:ext uri="{FF2B5EF4-FFF2-40B4-BE49-F238E27FC236}">
                    <a16:creationId xmlns:a16="http://schemas.microsoft.com/office/drawing/2014/main" id="{6C52F427-2BEE-F235-4924-6958D2A3B674}"/>
                  </a:ext>
                </a:extLst>
              </p:cNvPr>
              <p:cNvSpPr/>
              <p:nvPr/>
            </p:nvSpPr>
            <p:spPr>
              <a:xfrm>
                <a:off x="2888406" y="594658"/>
                <a:ext cx="1377940" cy="1636453"/>
              </a:xfrm>
              <a:prstGeom prst="ellipse">
                <a:avLst/>
              </a:prstGeom>
              <a:solidFill>
                <a:srgbClr val="6AC59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4D4F0A0-0561-0C3C-9B2D-891E02464B87}"/>
                  </a:ext>
                </a:extLst>
              </p:cNvPr>
              <p:cNvSpPr txBox="1"/>
              <p:nvPr/>
            </p:nvSpPr>
            <p:spPr>
              <a:xfrm>
                <a:off x="2893355" y="1013972"/>
                <a:ext cx="1368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inter-</a:t>
                </a:r>
                <a:b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disciplinary</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grpSp>
      </p:grpSp>
      <p:grpSp>
        <p:nvGrpSpPr>
          <p:cNvPr id="11" name="Group 10">
            <a:extLst>
              <a:ext uri="{FF2B5EF4-FFF2-40B4-BE49-F238E27FC236}">
                <a16:creationId xmlns:a16="http://schemas.microsoft.com/office/drawing/2014/main" id="{5ADB67D6-4F1A-CF21-DA69-BD45C7FE95FF}"/>
              </a:ext>
            </a:extLst>
          </p:cNvPr>
          <p:cNvGrpSpPr/>
          <p:nvPr/>
        </p:nvGrpSpPr>
        <p:grpSpPr>
          <a:xfrm>
            <a:off x="2986984" y="1559149"/>
            <a:ext cx="9017692" cy="1656439"/>
            <a:chOff x="673089" y="1776376"/>
            <a:chExt cx="9017692" cy="1656439"/>
          </a:xfrm>
        </p:grpSpPr>
        <p:sp>
          <p:nvSpPr>
            <p:cNvPr id="12" name="Oval 11">
              <a:extLst>
                <a:ext uri="{FF2B5EF4-FFF2-40B4-BE49-F238E27FC236}">
                  <a16:creationId xmlns:a16="http://schemas.microsoft.com/office/drawing/2014/main" id="{991C79C4-D24B-2DCD-0E49-21F6E050A383}"/>
                </a:ext>
              </a:extLst>
            </p:cNvPr>
            <p:cNvSpPr/>
            <p:nvPr/>
          </p:nvSpPr>
          <p:spPr>
            <a:xfrm>
              <a:off x="673089" y="1776376"/>
              <a:ext cx="1741972" cy="1656439"/>
            </a:xfrm>
            <a:prstGeom prst="ellipse">
              <a:avLst/>
            </a:prstGeom>
            <a:solidFill>
              <a:srgbClr val="6AC59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BC257E-11EE-114A-7599-CFBA8DA3F367}"/>
                </a:ext>
              </a:extLst>
            </p:cNvPr>
            <p:cNvSpPr txBox="1"/>
            <p:nvPr/>
          </p:nvSpPr>
          <p:spPr>
            <a:xfrm>
              <a:off x="735615" y="2437490"/>
              <a:ext cx="16169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critical</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BE4D8F46-A0F5-36A7-407F-6C36E442F685}"/>
                </a:ext>
              </a:extLst>
            </p:cNvPr>
            <p:cNvSpPr txBox="1"/>
            <p:nvPr/>
          </p:nvSpPr>
          <p:spPr>
            <a:xfrm>
              <a:off x="2467242" y="2204485"/>
              <a:ext cx="7223539" cy="646331"/>
            </a:xfrm>
            <a:prstGeom prst="rect">
              <a:avLst/>
            </a:prstGeom>
            <a:solidFill>
              <a:srgbClr val="000000">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Working on pressing social issues that require new ways of thinking. Mindful of the role of universities in confronting uncomfortable questions.</a:t>
              </a:r>
            </a:p>
          </p:txBody>
        </p:sp>
      </p:grpSp>
      <p:grpSp>
        <p:nvGrpSpPr>
          <p:cNvPr id="15" name="Group 14">
            <a:extLst>
              <a:ext uri="{FF2B5EF4-FFF2-40B4-BE49-F238E27FC236}">
                <a16:creationId xmlns:a16="http://schemas.microsoft.com/office/drawing/2014/main" id="{76E68782-B3FC-60E3-E0F7-0A83E6740920}"/>
              </a:ext>
            </a:extLst>
          </p:cNvPr>
          <p:cNvGrpSpPr/>
          <p:nvPr/>
        </p:nvGrpSpPr>
        <p:grpSpPr>
          <a:xfrm>
            <a:off x="187323" y="3097288"/>
            <a:ext cx="10721645" cy="1656439"/>
            <a:chOff x="1833708" y="3610619"/>
            <a:chExt cx="10721645" cy="1656439"/>
          </a:xfrm>
        </p:grpSpPr>
        <p:grpSp>
          <p:nvGrpSpPr>
            <p:cNvPr id="19" name="Group 18">
              <a:extLst>
                <a:ext uri="{FF2B5EF4-FFF2-40B4-BE49-F238E27FC236}">
                  <a16:creationId xmlns:a16="http://schemas.microsoft.com/office/drawing/2014/main" id="{6B28BBFA-F903-FEEC-E6FE-FD6B584AA1F4}"/>
                </a:ext>
              </a:extLst>
            </p:cNvPr>
            <p:cNvGrpSpPr/>
            <p:nvPr/>
          </p:nvGrpSpPr>
          <p:grpSpPr>
            <a:xfrm>
              <a:off x="1833708" y="3610619"/>
              <a:ext cx="1741972" cy="1656439"/>
              <a:chOff x="2888406" y="594658"/>
              <a:chExt cx="1741972" cy="1656439"/>
            </a:xfrm>
          </p:grpSpPr>
          <p:sp>
            <p:nvSpPr>
              <p:cNvPr id="21" name="Oval 20">
                <a:extLst>
                  <a:ext uri="{FF2B5EF4-FFF2-40B4-BE49-F238E27FC236}">
                    <a16:creationId xmlns:a16="http://schemas.microsoft.com/office/drawing/2014/main" id="{97A92381-606D-45D2-816F-D3BAA8A55E73}"/>
                  </a:ext>
                </a:extLst>
              </p:cNvPr>
              <p:cNvSpPr/>
              <p:nvPr/>
            </p:nvSpPr>
            <p:spPr>
              <a:xfrm>
                <a:off x="2888406" y="594658"/>
                <a:ext cx="1741972" cy="1656439"/>
              </a:xfrm>
              <a:prstGeom prst="ellipse">
                <a:avLst/>
              </a:prstGeom>
              <a:solidFill>
                <a:srgbClr val="6AC59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880F135-3464-048C-8E8D-12545F64CC1C}"/>
                  </a:ext>
                </a:extLst>
              </p:cNvPr>
              <p:cNvSpPr txBox="1"/>
              <p:nvPr/>
            </p:nvSpPr>
            <p:spPr>
              <a:xfrm>
                <a:off x="2987265" y="1047131"/>
                <a:ext cx="15442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participatory and porous</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grpSp>
        <p:sp>
          <p:nvSpPr>
            <p:cNvPr id="20" name="TextBox 19">
              <a:extLst>
                <a:ext uri="{FF2B5EF4-FFF2-40B4-BE49-F238E27FC236}">
                  <a16:creationId xmlns:a16="http://schemas.microsoft.com/office/drawing/2014/main" id="{8968EC7B-9580-4A5B-1D31-76E80645B9BC}"/>
                </a:ext>
              </a:extLst>
            </p:cNvPr>
            <p:cNvSpPr txBox="1"/>
            <p:nvPr/>
          </p:nvSpPr>
          <p:spPr>
            <a:xfrm>
              <a:off x="3647780" y="3977174"/>
              <a:ext cx="8907573" cy="646331"/>
            </a:xfrm>
            <a:prstGeom prst="rect">
              <a:avLst/>
            </a:prstGeom>
            <a:solidFill>
              <a:srgbClr val="000000">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Inviting diverse groupings to bring their ways of working and thinking together. EFI extends this invitation to industry, the public and government.</a:t>
              </a:r>
            </a:p>
          </p:txBody>
        </p:sp>
      </p:grpSp>
      <p:grpSp>
        <p:nvGrpSpPr>
          <p:cNvPr id="23" name="Group 22">
            <a:extLst>
              <a:ext uri="{FF2B5EF4-FFF2-40B4-BE49-F238E27FC236}">
                <a16:creationId xmlns:a16="http://schemas.microsoft.com/office/drawing/2014/main" id="{534B9C6D-1A69-EDC6-BE78-3780BEA19236}"/>
              </a:ext>
            </a:extLst>
          </p:cNvPr>
          <p:cNvGrpSpPr/>
          <p:nvPr/>
        </p:nvGrpSpPr>
        <p:grpSpPr>
          <a:xfrm>
            <a:off x="2986984" y="4188940"/>
            <a:ext cx="8875731" cy="1656439"/>
            <a:chOff x="5436344" y="5089225"/>
            <a:chExt cx="8875731" cy="1656439"/>
          </a:xfrm>
        </p:grpSpPr>
        <p:sp>
          <p:nvSpPr>
            <p:cNvPr id="24" name="Oval 23">
              <a:extLst>
                <a:ext uri="{FF2B5EF4-FFF2-40B4-BE49-F238E27FC236}">
                  <a16:creationId xmlns:a16="http://schemas.microsoft.com/office/drawing/2014/main" id="{297D0BEC-C6D9-2AC6-EBC1-FF5E24900F20}"/>
                </a:ext>
              </a:extLst>
            </p:cNvPr>
            <p:cNvSpPr/>
            <p:nvPr/>
          </p:nvSpPr>
          <p:spPr>
            <a:xfrm>
              <a:off x="5436344" y="5089225"/>
              <a:ext cx="1741972" cy="1656439"/>
            </a:xfrm>
            <a:prstGeom prst="ellipse">
              <a:avLst/>
            </a:prstGeom>
            <a:solidFill>
              <a:srgbClr val="6AC59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5149C06-65A4-6546-2712-8BB15A95CCED}"/>
                </a:ext>
              </a:extLst>
            </p:cNvPr>
            <p:cNvSpPr txBox="1"/>
            <p:nvPr/>
          </p:nvSpPr>
          <p:spPr>
            <a:xfrm>
              <a:off x="5535203" y="5717390"/>
              <a:ext cx="1544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future-facing</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332F8177-D611-F977-4DA4-7DAC8545565B}"/>
                </a:ext>
              </a:extLst>
            </p:cNvPr>
            <p:cNvSpPr txBox="1"/>
            <p:nvPr/>
          </p:nvSpPr>
          <p:spPr>
            <a:xfrm>
              <a:off x="7268653" y="5539781"/>
              <a:ext cx="7043422" cy="646331"/>
            </a:xfrm>
            <a:prstGeom prst="rect">
              <a:avLst/>
            </a:prstGeom>
            <a:solidFill>
              <a:srgbClr val="000000">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Embracing the non-traditional, the untried and the unexpected. EFI defines challenges and co-creates responses to build better futures.</a:t>
              </a:r>
            </a:p>
          </p:txBody>
        </p:sp>
      </p:grpSp>
    </p:spTree>
    <p:extLst>
      <p:ext uri="{BB962C8B-B14F-4D97-AF65-F5344CB8AC3E}">
        <p14:creationId xmlns:p14="http://schemas.microsoft.com/office/powerpoint/2010/main" val="155731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AE7D63-3E6E-C34A-9ECA-166B0B713CB4}"/>
              </a:ext>
            </a:extLst>
          </p:cNvPr>
          <p:cNvPicPr>
            <a:picLocks noChangeAspect="1"/>
          </p:cNvPicPr>
          <p:nvPr/>
        </p:nvPicPr>
        <p:blipFill rotWithShape="1">
          <a:blip r:embed="rId3">
            <a:extLst>
              <a:ext uri="{28A0092B-C50C-407E-A947-70E740481C1C}">
                <a14:useLocalDpi xmlns:a14="http://schemas.microsoft.com/office/drawing/2010/main" val="0"/>
              </a:ext>
            </a:extLst>
          </a:blip>
          <a:srcRect t="4221" b="19790"/>
          <a:stretch/>
        </p:blipFill>
        <p:spPr>
          <a:xfrm>
            <a:off x="-3028" y="0"/>
            <a:ext cx="12191980" cy="6858000"/>
          </a:xfrm>
          <a:prstGeom prst="rect">
            <a:avLst/>
          </a:prstGeom>
        </p:spPr>
      </p:pic>
      <p:sp>
        <p:nvSpPr>
          <p:cNvPr id="16" name="Rectangle 15">
            <a:extLst>
              <a:ext uri="{FF2B5EF4-FFF2-40B4-BE49-F238E27FC236}">
                <a16:creationId xmlns:a16="http://schemas.microsoft.com/office/drawing/2014/main" id="{0DE5693D-0B57-5D98-5D07-F857815DBC66}"/>
              </a:ext>
            </a:extLst>
          </p:cNvPr>
          <p:cNvSpPr/>
          <p:nvPr/>
        </p:nvSpPr>
        <p:spPr>
          <a:xfrm>
            <a:off x="0" y="5924145"/>
            <a:ext cx="12192000" cy="9338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0566A77-DE20-9982-8A6F-84C7D1B2029E}"/>
              </a:ext>
            </a:extLst>
          </p:cNvPr>
          <p:cNvPicPr>
            <a:picLocks noChangeAspect="1"/>
          </p:cNvPicPr>
          <p:nvPr/>
        </p:nvPicPr>
        <p:blipFill>
          <a:blip r:embed="rId4"/>
          <a:stretch>
            <a:fillRect/>
          </a:stretch>
        </p:blipFill>
        <p:spPr>
          <a:xfrm>
            <a:off x="839010" y="6062058"/>
            <a:ext cx="2897627" cy="658027"/>
          </a:xfrm>
          <a:prstGeom prst="rect">
            <a:avLst/>
          </a:prstGeom>
        </p:spPr>
      </p:pic>
      <p:sp>
        <p:nvSpPr>
          <p:cNvPr id="18" name="TextBox 17">
            <a:extLst>
              <a:ext uri="{FF2B5EF4-FFF2-40B4-BE49-F238E27FC236}">
                <a16:creationId xmlns:a16="http://schemas.microsoft.com/office/drawing/2014/main" id="{1D982AC3-24A3-E881-B2F6-36E31276FD29}"/>
              </a:ext>
            </a:extLst>
          </p:cNvPr>
          <p:cNvSpPr txBox="1"/>
          <p:nvPr/>
        </p:nvSpPr>
        <p:spPr>
          <a:xfrm>
            <a:off x="9012562" y="6206405"/>
            <a:ext cx="6653718" cy="369332"/>
          </a:xfrm>
          <a:prstGeom prst="rect">
            <a:avLst/>
          </a:prstGeom>
          <a:noFill/>
        </p:spPr>
        <p:txBody>
          <a:bodyPr wrap="square">
            <a:spAutoFit/>
          </a:bodyPr>
          <a:lstStyle/>
          <a:p>
            <a:r>
              <a:rPr lang="en-GB" b="0" i="0" dirty="0">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b="0" i="0" dirty="0" err="1">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ChallengeCreateChange</a:t>
            </a:r>
            <a:endParaRPr lang="en-US" dirty="0">
              <a:solidFill>
                <a:schemeClr val="bg2">
                  <a:lumMod val="9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le 1">
            <a:extLst>
              <a:ext uri="{FF2B5EF4-FFF2-40B4-BE49-F238E27FC236}">
                <a16:creationId xmlns:a16="http://schemas.microsoft.com/office/drawing/2014/main" id="{01623FF3-251E-8115-F3C3-F39A7B2BA72A}"/>
              </a:ext>
            </a:extLst>
          </p:cNvPr>
          <p:cNvSpPr txBox="1">
            <a:spLocks/>
          </p:cNvSpPr>
          <p:nvPr/>
        </p:nvSpPr>
        <p:spPr>
          <a:xfrm>
            <a:off x="-1504" y="786154"/>
            <a:ext cx="12193504" cy="653672"/>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What’s different about Education in EFI?</a:t>
            </a:r>
          </a:p>
        </p:txBody>
      </p:sp>
      <p:sp>
        <p:nvSpPr>
          <p:cNvPr id="6" name="Title 1">
            <a:extLst>
              <a:ext uri="{FF2B5EF4-FFF2-40B4-BE49-F238E27FC236}">
                <a16:creationId xmlns:a16="http://schemas.microsoft.com/office/drawing/2014/main" id="{14BDBBC2-84B3-F09A-32F8-2DBBFE4D0E7B}"/>
              </a:ext>
            </a:extLst>
          </p:cNvPr>
          <p:cNvSpPr txBox="1">
            <a:spLocks/>
          </p:cNvSpPr>
          <p:nvPr/>
        </p:nvSpPr>
        <p:spPr>
          <a:xfrm>
            <a:off x="2484973" y="1751500"/>
            <a:ext cx="9707027" cy="3201500"/>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t">
              <a:lnSpc>
                <a:spcPct val="100000"/>
              </a:lnSpc>
              <a:spcBef>
                <a:spcPts val="600"/>
              </a:spcBef>
              <a:spcAft>
                <a:spcPts val="600"/>
              </a:spcAft>
              <a:defRPr/>
            </a:pPr>
            <a:r>
              <a:rPr kumimoji="0" lang="en-GB" sz="2000" b="0" i="0" u="none" strike="noStrike" kern="1200" cap="none" spc="0" normalizeH="0" baseline="0" noProof="0" dirty="0">
                <a:ln>
                  <a:noFill/>
                </a:ln>
                <a:solidFill>
                  <a:schemeClr val="bg1"/>
                </a:solidFill>
                <a:effectLst/>
                <a:uLnTx/>
                <a:uFillTx/>
                <a:latin typeface="Calibri" panose="020F0502020204030204"/>
                <a:ea typeface="+mj-ea"/>
                <a:cs typeface="Arial"/>
              </a:rPr>
              <a:t>interdisciplinary programmes taught by leading academics from </a:t>
            </a:r>
            <a:r>
              <a:rPr lang="en-GB" sz="2000" dirty="0">
                <a:solidFill>
                  <a:schemeClr val="bg1"/>
                </a:solidFill>
                <a:latin typeface="Calibri" panose="020F0502020204030204"/>
                <a:cs typeface="Arial"/>
              </a:rPr>
              <a:t>different Schools</a:t>
            </a:r>
            <a:r>
              <a:rPr kumimoji="0" lang="en-GB" sz="2000" b="0" i="0" u="none" strike="noStrike" kern="1200" cap="none" spc="0" normalizeH="0" baseline="0" noProof="0" dirty="0">
                <a:ln>
                  <a:noFill/>
                </a:ln>
                <a:solidFill>
                  <a:schemeClr val="bg1"/>
                </a:solidFill>
                <a:effectLst/>
                <a:uLnTx/>
                <a:uFillTx/>
                <a:latin typeface="Calibri" panose="020F0502020204030204"/>
                <a:ea typeface="+mj-ea"/>
                <a:cs typeface="Arial"/>
              </a:rPr>
              <a:t> and disciplines</a:t>
            </a:r>
            <a:endParaRPr lang="en-GB" sz="2000" b="0" i="0" u="none" strike="noStrike" kern="1200" cap="none" spc="0" normalizeH="0" baseline="0" noProof="0" dirty="0">
              <a:ln>
                <a:noFill/>
              </a:ln>
              <a:solidFill>
                <a:schemeClr val="bg1"/>
              </a:solidFill>
              <a:effectLst/>
              <a:uLnTx/>
              <a:uFillTx/>
              <a:latin typeface="Calibri" panose="020F0502020204030204"/>
              <a:cs typeface="Arial"/>
            </a:endParaRPr>
          </a:p>
          <a:p>
            <a:pPr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equipping you with the critical, data and creative skills needed to navigate a rapidly-changing world</a:t>
            </a:r>
          </a:p>
          <a:p>
            <a:pPr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study online, on-campus or a combination of both</a:t>
            </a:r>
            <a:endPar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endParaRPr>
          </a:p>
          <a:p>
            <a:pPr fontAlgn="t">
              <a:lnSpc>
                <a:spcPct val="100000"/>
              </a:lnSpc>
              <a:spcBef>
                <a:spcPts val="600"/>
              </a:spcBef>
              <a:spcAft>
                <a:spcPts val="600"/>
              </a:spcAft>
              <a:defRPr/>
            </a:pPr>
            <a:r>
              <a:rPr kumimoji="0" lang="en-GB" sz="2000" b="0" i="0" u="none" strike="noStrike" kern="1200" cap="none" spc="0" normalizeH="0" baseline="0" noProof="0" dirty="0">
                <a:ln>
                  <a:noFill/>
                </a:ln>
                <a:solidFill>
                  <a:schemeClr val="bg1"/>
                </a:solidFill>
                <a:effectLst/>
                <a:uLnTx/>
                <a:uFillTx/>
                <a:latin typeface="Calibri" panose="020F0502020204030204"/>
                <a:ea typeface="+mj-ea"/>
                <a:cs typeface="Arial"/>
              </a:rPr>
              <a:t>apply leading-edge knowledge to live projects</a:t>
            </a:r>
            <a:r>
              <a:rPr lang="en-GB" sz="2000" dirty="0">
                <a:solidFill>
                  <a:schemeClr val="bg1"/>
                </a:solidFill>
                <a:latin typeface="Calibri" panose="020F0502020204030204"/>
                <a:cs typeface="Arial"/>
              </a:rPr>
              <a:t> you care about</a:t>
            </a:r>
            <a:endParaRPr lang="en-GB" sz="2000" b="0" i="0" u="none" strike="noStrike" kern="1200" cap="none" spc="0" normalizeH="0" baseline="0" noProof="0" dirty="0">
              <a:ln>
                <a:noFill/>
              </a:ln>
              <a:solidFill>
                <a:schemeClr val="bg1"/>
              </a:solidFill>
              <a:effectLst/>
              <a:uLnTx/>
              <a:uFillTx/>
              <a:latin typeface="Calibri" panose="020F0502020204030204"/>
              <a:cs typeface="Arial" panose="020B0604020202020204" pitchFamily="34" charset="0"/>
            </a:endParaRPr>
          </a:p>
          <a:p>
            <a:pPr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Connect with partners in the community, industry and government</a:t>
            </a:r>
            <a:endPar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endParaRPr>
          </a:p>
        </p:txBody>
      </p:sp>
    </p:spTree>
    <p:extLst>
      <p:ext uri="{BB962C8B-B14F-4D97-AF65-F5344CB8AC3E}">
        <p14:creationId xmlns:p14="http://schemas.microsoft.com/office/powerpoint/2010/main" val="31062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F482C9-7500-5AC2-0341-CA8C295C8704}"/>
              </a:ext>
            </a:extLst>
          </p:cNvPr>
          <p:cNvPicPr>
            <a:picLocks noChangeAspect="1"/>
          </p:cNvPicPr>
          <p:nvPr/>
        </p:nvPicPr>
        <p:blipFill rotWithShape="1">
          <a:blip r:embed="rId3"/>
          <a:srcRect t="6016" r="-54" b="5016"/>
          <a:stretch/>
        </p:blipFill>
        <p:spPr>
          <a:xfrm>
            <a:off x="0" y="0"/>
            <a:ext cx="12193113" cy="6851896"/>
          </a:xfrm>
          <a:prstGeom prst="rect">
            <a:avLst/>
          </a:prstGeom>
        </p:spPr>
      </p:pic>
      <p:sp>
        <p:nvSpPr>
          <p:cNvPr id="4" name="Title 1">
            <a:extLst>
              <a:ext uri="{FF2B5EF4-FFF2-40B4-BE49-F238E27FC236}">
                <a16:creationId xmlns:a16="http://schemas.microsoft.com/office/drawing/2014/main" id="{F621FCF7-6F00-45C7-B006-B9B731AB0BA0}"/>
              </a:ext>
            </a:extLst>
          </p:cNvPr>
          <p:cNvSpPr txBox="1">
            <a:spLocks/>
          </p:cNvSpPr>
          <p:nvPr/>
        </p:nvSpPr>
        <p:spPr>
          <a:xfrm>
            <a:off x="0" y="3649709"/>
            <a:ext cx="12192000" cy="669567"/>
          </a:xfrm>
          <a:prstGeom prst="rect">
            <a:avLst/>
          </a:prstGeom>
          <a:solidFill>
            <a:srgbClr val="000000">
              <a:alpha val="50196"/>
            </a:srgb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a:t>
            </a:r>
            <a:r>
              <a:rPr lang="en-GB" sz="3200" b="1" dirty="0">
                <a:solidFill>
                  <a:prstClr val="white"/>
                </a:solidFill>
                <a:latin typeface="Calibri" panose="020F0502020204030204"/>
                <a:cs typeface="Arial" panose="020B0604020202020204" pitchFamily="34" charset="0"/>
              </a:rPr>
              <a:t>F</a:t>
            </a:r>
            <a:r>
              <a:rPr kumimoji="0" lang="en-GB" sz="32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usion’ teaching: breaking down the online/on-campus distinction</a:t>
            </a:r>
            <a:endPar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endParaRPr>
          </a:p>
        </p:txBody>
      </p:sp>
      <p:sp>
        <p:nvSpPr>
          <p:cNvPr id="5" name="Title 1">
            <a:extLst>
              <a:ext uri="{FF2B5EF4-FFF2-40B4-BE49-F238E27FC236}">
                <a16:creationId xmlns:a16="http://schemas.microsoft.com/office/drawing/2014/main" id="{4777F3B9-83AA-4BB5-8580-697EAA630543}"/>
              </a:ext>
            </a:extLst>
          </p:cNvPr>
          <p:cNvSpPr txBox="1">
            <a:spLocks/>
          </p:cNvSpPr>
          <p:nvPr/>
        </p:nvSpPr>
        <p:spPr>
          <a:xfrm>
            <a:off x="0" y="4497876"/>
            <a:ext cx="12192000" cy="2298091"/>
          </a:xfrm>
          <a:prstGeom prst="rect">
            <a:avLst/>
          </a:prstGeom>
          <a:solidFill>
            <a:srgbClr val="000000">
              <a:alpha val="50196"/>
            </a:srgb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inclusive</a:t>
            </a:r>
            <a:r>
              <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 full time, part time, intermittent and lifelong study</a:t>
            </a:r>
          </a:p>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flexible</a:t>
            </a:r>
            <a:r>
              <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 you can choose to study online or on-campus at the level of each individual course</a:t>
            </a:r>
          </a:p>
          <a:p>
            <a:pPr marL="0" marR="0" lvl="0" indent="0" algn="l" defTabSz="914400" rtl="0" eaLnBrk="1" fontAlgn="t" latinLnBrk="0" hangingPunct="1">
              <a:lnSpc>
                <a:spcPct val="100000"/>
              </a:lnSpc>
              <a:spcBef>
                <a:spcPts val="600"/>
              </a:spcBef>
              <a:spcAft>
                <a:spcPts val="600"/>
              </a:spcAft>
              <a:buClrTx/>
              <a:buSzTx/>
              <a:buFontTx/>
              <a:buNone/>
              <a:tabLst/>
              <a:defRPr/>
            </a:pPr>
            <a:r>
              <a:rPr lang="en-GB" sz="2000" b="1" dirty="0">
                <a:solidFill>
                  <a:prstClr val="white"/>
                </a:solidFill>
                <a:latin typeface="Calibri" panose="020F0502020204030204"/>
                <a:cs typeface="Arial" panose="020B0604020202020204" pitchFamily="34" charset="0"/>
              </a:rPr>
              <a:t>community-focused</a:t>
            </a:r>
            <a:r>
              <a:rPr lang="en-GB" sz="2000" dirty="0">
                <a:solidFill>
                  <a:prstClr val="white"/>
                </a:solidFill>
                <a:latin typeface="Calibri" panose="020F0502020204030204"/>
                <a:cs typeface="Arial" panose="020B0604020202020204" pitchFamily="34" charset="0"/>
              </a:rPr>
              <a:t>: bringing students from across the world together as a single cohort</a:t>
            </a:r>
          </a:p>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accessible</a:t>
            </a:r>
            <a:r>
              <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 most courses are taught via two-day intensives with pre- and post-intensive activity</a:t>
            </a:r>
          </a:p>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connected</a:t>
            </a:r>
            <a:r>
              <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 employers work with us on the design and teaching of our programmes and help support projects</a:t>
            </a:r>
          </a:p>
        </p:txBody>
      </p:sp>
    </p:spTree>
    <p:extLst>
      <p:ext uri="{BB962C8B-B14F-4D97-AF65-F5344CB8AC3E}">
        <p14:creationId xmlns:p14="http://schemas.microsoft.com/office/powerpoint/2010/main" val="399112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CD1A6433-EB07-B266-5992-607EA4DF2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4" y="64393"/>
            <a:ext cx="12192000" cy="6934200"/>
          </a:xfrm>
          <a:prstGeom prst="rect">
            <a:avLst/>
          </a:prstGeom>
        </p:spPr>
      </p:pic>
      <p:grpSp>
        <p:nvGrpSpPr>
          <p:cNvPr id="2" name="Group 1">
            <a:extLst>
              <a:ext uri="{FF2B5EF4-FFF2-40B4-BE49-F238E27FC236}">
                <a16:creationId xmlns:a16="http://schemas.microsoft.com/office/drawing/2014/main" id="{9F953732-8521-4523-A36B-A5324FA82FDD}"/>
              </a:ext>
            </a:extLst>
          </p:cNvPr>
          <p:cNvGrpSpPr/>
          <p:nvPr/>
        </p:nvGrpSpPr>
        <p:grpSpPr>
          <a:xfrm>
            <a:off x="137001" y="4024382"/>
            <a:ext cx="4235131" cy="2556207"/>
            <a:chOff x="72831" y="3152422"/>
            <a:chExt cx="4235131" cy="2556207"/>
          </a:xfrm>
        </p:grpSpPr>
        <p:sp>
          <p:nvSpPr>
            <p:cNvPr id="4" name="TextBox 3">
              <a:extLst>
                <a:ext uri="{FF2B5EF4-FFF2-40B4-BE49-F238E27FC236}">
                  <a16:creationId xmlns:a16="http://schemas.microsoft.com/office/drawing/2014/main" id="{3E931E71-7C28-4A1F-87D7-CDB66722909A}"/>
                </a:ext>
              </a:extLst>
            </p:cNvPr>
            <p:cNvSpPr txBox="1"/>
            <p:nvPr/>
          </p:nvSpPr>
          <p:spPr>
            <a:xfrm>
              <a:off x="72831" y="3215639"/>
              <a:ext cx="3994615" cy="2492990"/>
            </a:xfrm>
            <a:prstGeom prst="rect">
              <a:avLst/>
            </a:prstGeom>
            <a:solidFill>
              <a:srgbClr val="000000">
                <a:alpha val="50196"/>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2022 ‘Futures’ MScs</a:t>
              </a:r>
              <a:b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Creative Industries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Education Futures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Narrative Futures: art, data,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Data, Inequality and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Future Governance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Service Management and Design</a:t>
              </a:r>
            </a:p>
          </p:txBody>
        </p:sp>
        <p:sp>
          <p:nvSpPr>
            <p:cNvPr id="14" name="TextBox 13">
              <a:extLst>
                <a:ext uri="{FF2B5EF4-FFF2-40B4-BE49-F238E27FC236}">
                  <a16:creationId xmlns:a16="http://schemas.microsoft.com/office/drawing/2014/main" id="{107D3342-45E4-44FC-8FFE-AAEAEF2B3E8D}"/>
                </a:ext>
              </a:extLst>
            </p:cNvPr>
            <p:cNvSpPr txBox="1"/>
            <p:nvPr/>
          </p:nvSpPr>
          <p:spPr>
            <a:xfrm>
              <a:off x="2783618" y="3152422"/>
              <a:ext cx="1524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9EBA6E05-9A88-437A-B006-251D9B2AC1C0}"/>
              </a:ext>
            </a:extLst>
          </p:cNvPr>
          <p:cNvGrpSpPr/>
          <p:nvPr/>
        </p:nvGrpSpPr>
        <p:grpSpPr>
          <a:xfrm>
            <a:off x="4310740" y="1546300"/>
            <a:ext cx="3976076" cy="2868320"/>
            <a:chOff x="4231718" y="708265"/>
            <a:chExt cx="3976076" cy="2868320"/>
          </a:xfrm>
          <a:solidFill>
            <a:srgbClr val="000000">
              <a:alpha val="50196"/>
            </a:srgbClr>
          </a:solidFill>
        </p:grpSpPr>
        <p:sp>
          <p:nvSpPr>
            <p:cNvPr id="9" name="TextBox 8">
              <a:extLst>
                <a:ext uri="{FF2B5EF4-FFF2-40B4-BE49-F238E27FC236}">
                  <a16:creationId xmlns:a16="http://schemas.microsoft.com/office/drawing/2014/main" id="{910DF651-A105-4211-9D73-B577C4AD2EF7}"/>
                </a:ext>
              </a:extLst>
            </p:cNvPr>
            <p:cNvSpPr txBox="1"/>
            <p:nvPr/>
          </p:nvSpPr>
          <p:spPr>
            <a:xfrm>
              <a:off x="4231718" y="1329816"/>
              <a:ext cx="3732704" cy="2246769"/>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2023 ‘Sustainability/</a:t>
              </a:r>
              <a:b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Justice’ MScs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AI and Data Ethics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Planetary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Sustainable Lands and Cities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Circular Economy</a:t>
              </a:r>
            </a:p>
          </p:txBody>
        </p:sp>
        <p:sp>
          <p:nvSpPr>
            <p:cNvPr id="17" name="TextBox 16">
              <a:extLst>
                <a:ext uri="{FF2B5EF4-FFF2-40B4-BE49-F238E27FC236}">
                  <a16:creationId xmlns:a16="http://schemas.microsoft.com/office/drawing/2014/main" id="{03C11B51-C0B5-4578-A133-543D830B4D3D}"/>
                </a:ext>
              </a:extLst>
            </p:cNvPr>
            <p:cNvSpPr txBox="1"/>
            <p:nvPr/>
          </p:nvSpPr>
          <p:spPr>
            <a:xfrm>
              <a:off x="6911435" y="708265"/>
              <a:ext cx="12963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grpSp>
      <p:grpSp>
        <p:nvGrpSpPr>
          <p:cNvPr id="25" name="Group 24">
            <a:extLst>
              <a:ext uri="{FF2B5EF4-FFF2-40B4-BE49-F238E27FC236}">
                <a16:creationId xmlns:a16="http://schemas.microsoft.com/office/drawing/2014/main" id="{8AB893E7-A0B7-4F93-8196-5FF4B286436A}"/>
              </a:ext>
            </a:extLst>
          </p:cNvPr>
          <p:cNvGrpSpPr/>
          <p:nvPr/>
        </p:nvGrpSpPr>
        <p:grpSpPr>
          <a:xfrm>
            <a:off x="8286816" y="1847769"/>
            <a:ext cx="3903680" cy="1899765"/>
            <a:chOff x="8148681" y="1000939"/>
            <a:chExt cx="3903680" cy="1899765"/>
          </a:xfrm>
          <a:solidFill>
            <a:srgbClr val="000000">
              <a:alpha val="50196"/>
            </a:srgbClr>
          </a:solidFill>
        </p:grpSpPr>
        <p:sp>
          <p:nvSpPr>
            <p:cNvPr id="10" name="TextBox 9">
              <a:extLst>
                <a:ext uri="{FF2B5EF4-FFF2-40B4-BE49-F238E27FC236}">
                  <a16:creationId xmlns:a16="http://schemas.microsoft.com/office/drawing/2014/main" id="{61F0095A-6DB1-46AE-9B57-DCEAA4E9C34D}"/>
                </a:ext>
              </a:extLst>
            </p:cNvPr>
            <p:cNvSpPr txBox="1"/>
            <p:nvPr/>
          </p:nvSpPr>
          <p:spPr>
            <a:xfrm>
              <a:off x="8148681" y="1331044"/>
              <a:ext cx="3732704" cy="1569660"/>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2024 MSc </a:t>
              </a:r>
              <a:b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err="1">
                  <a:ln>
                    <a:noFill/>
                  </a:ln>
                  <a:solidFill>
                    <a:prstClr val="white"/>
                  </a:solidFill>
                  <a:effectLst/>
                  <a:uLnTx/>
                  <a:uFillTx/>
                  <a:latin typeface="Calibri" panose="020F0502020204030204"/>
                  <a:ea typeface="+mn-ea"/>
                  <a:cs typeface="+mn-cs"/>
                </a:rPr>
                <a:t>Sustainable</a:t>
              </a:r>
              <a:r>
                <a:rPr kumimoji="0" lang="pt-BR" sz="2000" b="0" i="0" u="none" strike="noStrike" kern="1200" cap="none" spc="0" normalizeH="0" baseline="0" noProof="0" dirty="0">
                  <a:ln>
                    <a:noFill/>
                  </a:ln>
                  <a:solidFill>
                    <a:prstClr val="white"/>
                  </a:solidFill>
                  <a:effectLst/>
                  <a:uLnTx/>
                  <a:uFillTx/>
                  <a:latin typeface="Calibri" panose="020F0502020204030204"/>
                  <a:ea typeface="+mn-ea"/>
                  <a:cs typeface="+mn-cs"/>
                </a:rPr>
                <a:t>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Calibri" panose="020F0502020204030204"/>
                  <a:ea typeface="+mn-ea"/>
                  <a:cs typeface="+mn-cs"/>
                </a:rPr>
                <a:t>Digital Cultural Heritage</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2000" dirty="0">
                  <a:solidFill>
                    <a:prstClr val="white"/>
                  </a:solidFill>
                  <a:latin typeface="Calibri" panose="020F0502020204030204"/>
                </a:rPr>
                <a:t>International Child Protection</a:t>
              </a:r>
              <a:endParaRPr kumimoji="0" lang="pt-B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84A4BCDD-71D1-48C1-9A4F-6216D7E6812C}"/>
                </a:ext>
              </a:extLst>
            </p:cNvPr>
            <p:cNvGrpSpPr/>
            <p:nvPr/>
          </p:nvGrpSpPr>
          <p:grpSpPr>
            <a:xfrm>
              <a:off x="10654021" y="1000939"/>
              <a:ext cx="1398340" cy="1215733"/>
              <a:chOff x="-237547" y="3647364"/>
              <a:chExt cx="3662065" cy="3348242"/>
            </a:xfrm>
            <a:grpFill/>
          </p:grpSpPr>
          <p:sp>
            <p:nvSpPr>
              <p:cNvPr id="20" name="Oval 19">
                <a:extLst>
                  <a:ext uri="{FF2B5EF4-FFF2-40B4-BE49-F238E27FC236}">
                    <a16:creationId xmlns:a16="http://schemas.microsoft.com/office/drawing/2014/main" id="{44DF7B0F-7E0B-4143-826A-EC735CE33EA7}"/>
                  </a:ext>
                </a:extLst>
              </p:cNvPr>
              <p:cNvSpPr/>
              <p:nvPr/>
            </p:nvSpPr>
            <p:spPr>
              <a:xfrm>
                <a:off x="-237547" y="3647364"/>
                <a:ext cx="3348241" cy="3348242"/>
              </a:xfrm>
              <a:prstGeom prst="ellipse">
                <a:avLst/>
              </a:prstGeom>
              <a:solidFill>
                <a:srgbClr val="F08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2659A0F-0F0B-4BFF-BEEC-35F22F5B6971}"/>
                  </a:ext>
                </a:extLst>
              </p:cNvPr>
              <p:cNvSpPr txBox="1"/>
              <p:nvPr/>
            </p:nvSpPr>
            <p:spPr>
              <a:xfrm>
                <a:off x="76277" y="4431454"/>
                <a:ext cx="3348241" cy="17800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Launching this year</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grpSp>
      </p:grpSp>
      <p:sp>
        <p:nvSpPr>
          <p:cNvPr id="32" name="TextBox 31">
            <a:extLst>
              <a:ext uri="{FF2B5EF4-FFF2-40B4-BE49-F238E27FC236}">
                <a16:creationId xmlns:a16="http://schemas.microsoft.com/office/drawing/2014/main" id="{5EA57E3A-2F05-42C9-9995-DD63484AFC14}"/>
              </a:ext>
            </a:extLst>
          </p:cNvPr>
          <p:cNvSpPr txBox="1"/>
          <p:nvPr/>
        </p:nvSpPr>
        <p:spPr>
          <a:xfrm>
            <a:off x="8286816" y="4217923"/>
            <a:ext cx="3732704" cy="954107"/>
          </a:xfrm>
          <a:prstGeom prst="rect">
            <a:avLst/>
          </a:prstGeom>
          <a:solidFill>
            <a:srgbClr val="000000">
              <a:alpha val="50196"/>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2023 MA(Hons)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Interdisciplinary Futures</a:t>
            </a:r>
          </a:p>
        </p:txBody>
      </p:sp>
      <p:grpSp>
        <p:nvGrpSpPr>
          <p:cNvPr id="11" name="Group 10">
            <a:extLst>
              <a:ext uri="{FF2B5EF4-FFF2-40B4-BE49-F238E27FC236}">
                <a16:creationId xmlns:a16="http://schemas.microsoft.com/office/drawing/2014/main" id="{A22BA5B8-02F6-776D-66EA-5FC767E78176}"/>
              </a:ext>
            </a:extLst>
          </p:cNvPr>
          <p:cNvGrpSpPr/>
          <p:nvPr/>
        </p:nvGrpSpPr>
        <p:grpSpPr>
          <a:xfrm>
            <a:off x="137002" y="1772873"/>
            <a:ext cx="4235130" cy="1758620"/>
            <a:chOff x="114936" y="1969196"/>
            <a:chExt cx="4235130" cy="1758620"/>
          </a:xfrm>
        </p:grpSpPr>
        <p:sp>
          <p:nvSpPr>
            <p:cNvPr id="19" name="TextBox 18">
              <a:extLst>
                <a:ext uri="{FF2B5EF4-FFF2-40B4-BE49-F238E27FC236}">
                  <a16:creationId xmlns:a16="http://schemas.microsoft.com/office/drawing/2014/main" id="{836A0FB5-6D47-F8F8-6995-8356467EFA75}"/>
                </a:ext>
              </a:extLst>
            </p:cNvPr>
            <p:cNvSpPr txBox="1"/>
            <p:nvPr/>
          </p:nvSpPr>
          <p:spPr>
            <a:xfrm>
              <a:off x="114936" y="2342821"/>
              <a:ext cx="3994615" cy="1384995"/>
            </a:xfrm>
            <a:prstGeom prst="rect">
              <a:avLst/>
            </a:prstGeom>
            <a:solidFill>
              <a:srgbClr val="000000">
                <a:alpha val="50196"/>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Pioneer MScs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Finance, Technology and Policy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Leading Major Programmes</a:t>
              </a:r>
              <a:b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5BA74427-E263-6408-B96C-C141AC5F10D4}"/>
                </a:ext>
              </a:extLst>
            </p:cNvPr>
            <p:cNvSpPr txBox="1"/>
            <p:nvPr/>
          </p:nvSpPr>
          <p:spPr>
            <a:xfrm>
              <a:off x="2825722" y="1969196"/>
              <a:ext cx="1524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grpSp>
      <p:sp>
        <p:nvSpPr>
          <p:cNvPr id="28" name="Title 1">
            <a:extLst>
              <a:ext uri="{FF2B5EF4-FFF2-40B4-BE49-F238E27FC236}">
                <a16:creationId xmlns:a16="http://schemas.microsoft.com/office/drawing/2014/main" id="{13F310E7-03BE-2B00-DD43-238E15AF1E62}"/>
              </a:ext>
            </a:extLst>
          </p:cNvPr>
          <p:cNvSpPr txBox="1">
            <a:spLocks/>
          </p:cNvSpPr>
          <p:nvPr/>
        </p:nvSpPr>
        <p:spPr>
          <a:xfrm>
            <a:off x="-1504" y="626313"/>
            <a:ext cx="12193504" cy="653672"/>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What can I study in EFI?</a:t>
            </a:r>
            <a:endPar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endParaRPr>
          </a:p>
        </p:txBody>
      </p:sp>
    </p:spTree>
    <p:extLst>
      <p:ext uri="{BB962C8B-B14F-4D97-AF65-F5344CB8AC3E}">
        <p14:creationId xmlns:p14="http://schemas.microsoft.com/office/powerpoint/2010/main" val="392386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036C46-9867-D5B7-6EA6-FBBE823A03C3}"/>
              </a:ext>
            </a:extLst>
          </p:cNvPr>
          <p:cNvSpPr txBox="1"/>
          <p:nvPr/>
        </p:nvSpPr>
        <p:spPr>
          <a:xfrm>
            <a:off x="433286" y="282263"/>
            <a:ext cx="9529864" cy="769441"/>
          </a:xfrm>
          <a:prstGeom prst="rect">
            <a:avLst/>
          </a:prstGeom>
          <a:noFill/>
        </p:spPr>
        <p:txBody>
          <a:bodyPr wrap="square">
            <a:spAutoFit/>
          </a:bodyPr>
          <a:lstStyle/>
          <a:p>
            <a:r>
              <a:rPr lang="en-US" sz="4400" b="1" spc="50" dirty="0">
                <a:latin typeface="Helvetica Neue" panose="02000503000000020004" pitchFamily="2" charset="0"/>
                <a:ea typeface="Helvetica Neue" panose="02000503000000020004" pitchFamily="2" charset="0"/>
                <a:cs typeface="Helvetica Neue" panose="02000503000000020004" pitchFamily="2" charset="0"/>
              </a:rPr>
              <a:t>Our </a:t>
            </a:r>
            <a:r>
              <a:rPr lang="en-US" sz="4400" b="1" spc="50" dirty="0" err="1">
                <a:latin typeface="Helvetica Neue" panose="02000503000000020004" pitchFamily="2" charset="0"/>
                <a:ea typeface="Helvetica Neue" panose="02000503000000020004" pitchFamily="2" charset="0"/>
                <a:cs typeface="Helvetica Neue" panose="02000503000000020004" pitchFamily="2" charset="0"/>
              </a:rPr>
              <a:t>programme</a:t>
            </a:r>
            <a:r>
              <a:rPr lang="en-US" sz="4400" b="1" spc="50" dirty="0">
                <a:latin typeface="Helvetica Neue" panose="02000503000000020004" pitchFamily="2" charset="0"/>
                <a:ea typeface="Helvetica Neue" panose="02000503000000020004" pitchFamily="2" charset="0"/>
                <a:cs typeface="Helvetica Neue" panose="02000503000000020004" pitchFamily="2" charset="0"/>
              </a:rPr>
              <a:t> structure</a:t>
            </a:r>
          </a:p>
        </p:txBody>
      </p:sp>
      <p:sp>
        <p:nvSpPr>
          <p:cNvPr id="16" name="Rectangle 15">
            <a:extLst>
              <a:ext uri="{FF2B5EF4-FFF2-40B4-BE49-F238E27FC236}">
                <a16:creationId xmlns:a16="http://schemas.microsoft.com/office/drawing/2014/main" id="{0DE5693D-0B57-5D98-5D07-F857815DBC66}"/>
              </a:ext>
            </a:extLst>
          </p:cNvPr>
          <p:cNvSpPr/>
          <p:nvPr/>
        </p:nvSpPr>
        <p:spPr>
          <a:xfrm>
            <a:off x="0" y="5924145"/>
            <a:ext cx="12192000" cy="9338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0566A77-DE20-9982-8A6F-84C7D1B2029E}"/>
              </a:ext>
            </a:extLst>
          </p:cNvPr>
          <p:cNvPicPr>
            <a:picLocks noChangeAspect="1"/>
          </p:cNvPicPr>
          <p:nvPr/>
        </p:nvPicPr>
        <p:blipFill>
          <a:blip r:embed="rId3"/>
          <a:stretch>
            <a:fillRect/>
          </a:stretch>
        </p:blipFill>
        <p:spPr>
          <a:xfrm>
            <a:off x="839010" y="6062058"/>
            <a:ext cx="2897627" cy="658027"/>
          </a:xfrm>
          <a:prstGeom prst="rect">
            <a:avLst/>
          </a:prstGeom>
        </p:spPr>
      </p:pic>
      <p:sp>
        <p:nvSpPr>
          <p:cNvPr id="18" name="TextBox 17">
            <a:extLst>
              <a:ext uri="{FF2B5EF4-FFF2-40B4-BE49-F238E27FC236}">
                <a16:creationId xmlns:a16="http://schemas.microsoft.com/office/drawing/2014/main" id="{1D982AC3-24A3-E881-B2F6-36E31276FD29}"/>
              </a:ext>
            </a:extLst>
          </p:cNvPr>
          <p:cNvSpPr txBox="1"/>
          <p:nvPr/>
        </p:nvSpPr>
        <p:spPr>
          <a:xfrm>
            <a:off x="9012562" y="6206405"/>
            <a:ext cx="6653718" cy="369332"/>
          </a:xfrm>
          <a:prstGeom prst="rect">
            <a:avLst/>
          </a:prstGeom>
          <a:noFill/>
        </p:spPr>
        <p:txBody>
          <a:bodyPr wrap="square">
            <a:spAutoFit/>
          </a:bodyPr>
          <a:lstStyle/>
          <a:p>
            <a:r>
              <a:rPr lang="en-GB" b="0" i="0" dirty="0">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b="0" i="0" dirty="0" err="1">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ChallengeCreateChange</a:t>
            </a:r>
            <a:endParaRPr lang="en-US" dirty="0">
              <a:solidFill>
                <a:schemeClr val="bg2">
                  <a:lumMod val="9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5" name="Group 4">
            <a:extLst>
              <a:ext uri="{FF2B5EF4-FFF2-40B4-BE49-F238E27FC236}">
                <a16:creationId xmlns:a16="http://schemas.microsoft.com/office/drawing/2014/main" id="{5EB5F2B2-4F0B-EF5C-31D9-5F1BC7D46B7E}"/>
              </a:ext>
            </a:extLst>
          </p:cNvPr>
          <p:cNvGrpSpPr/>
          <p:nvPr/>
        </p:nvGrpSpPr>
        <p:grpSpPr>
          <a:xfrm>
            <a:off x="1996795" y="1103054"/>
            <a:ext cx="582055" cy="4734528"/>
            <a:chOff x="1211319" y="575376"/>
            <a:chExt cx="595291" cy="5628425"/>
          </a:xfrm>
        </p:grpSpPr>
        <p:sp>
          <p:nvSpPr>
            <p:cNvPr id="7" name="Rectangle 6">
              <a:extLst>
                <a:ext uri="{FF2B5EF4-FFF2-40B4-BE49-F238E27FC236}">
                  <a16:creationId xmlns:a16="http://schemas.microsoft.com/office/drawing/2014/main" id="{A4DFBC6C-0CF9-8943-DB94-7CE6D7AAB40F}"/>
                </a:ext>
              </a:extLst>
            </p:cNvPr>
            <p:cNvSpPr/>
            <p:nvPr/>
          </p:nvSpPr>
          <p:spPr>
            <a:xfrm rot="16200000">
              <a:off x="-1305248" y="3091943"/>
              <a:ext cx="5628425" cy="595291"/>
            </a:xfrm>
            <a:prstGeom prst="rect">
              <a:avLst/>
            </a:prstGeom>
            <a:solidFill>
              <a:srgbClr val="6AC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25264AC-0C02-FC0B-0F49-9EC39BDDA32A}"/>
                </a:ext>
              </a:extLst>
            </p:cNvPr>
            <p:cNvSpPr txBox="1"/>
            <p:nvPr/>
          </p:nvSpPr>
          <p:spPr>
            <a:xfrm rot="16200000">
              <a:off x="-457572" y="2671007"/>
              <a:ext cx="3867807" cy="400110"/>
            </a:xfrm>
            <a:prstGeom prst="rect">
              <a:avLst/>
            </a:prstGeom>
            <a:solidFill>
              <a:srgbClr val="6AC5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alibri" panose="020F0502020204030204"/>
                  <a:ea typeface="+mn-ea"/>
                  <a:cs typeface="+mn-cs"/>
                </a:rPr>
                <a:t>Integration (20 credits)</a:t>
              </a:r>
            </a:p>
          </p:txBody>
        </p:sp>
      </p:grpSp>
      <p:grpSp>
        <p:nvGrpSpPr>
          <p:cNvPr id="9" name="Group 8">
            <a:extLst>
              <a:ext uri="{FF2B5EF4-FFF2-40B4-BE49-F238E27FC236}">
                <a16:creationId xmlns:a16="http://schemas.microsoft.com/office/drawing/2014/main" id="{C870FBAD-9D1C-DA49-01EF-C1EB9726F050}"/>
              </a:ext>
            </a:extLst>
          </p:cNvPr>
          <p:cNvGrpSpPr/>
          <p:nvPr/>
        </p:nvGrpSpPr>
        <p:grpSpPr>
          <a:xfrm>
            <a:off x="604289" y="1103053"/>
            <a:ext cx="1025498" cy="4734529"/>
            <a:chOff x="1849049" y="575375"/>
            <a:chExt cx="1271750" cy="5630642"/>
          </a:xfrm>
        </p:grpSpPr>
        <p:sp>
          <p:nvSpPr>
            <p:cNvPr id="10" name="Rectangle 9">
              <a:extLst>
                <a:ext uri="{FF2B5EF4-FFF2-40B4-BE49-F238E27FC236}">
                  <a16:creationId xmlns:a16="http://schemas.microsoft.com/office/drawing/2014/main" id="{EEAC9338-9B54-E9DA-84EC-038183239903}"/>
                </a:ext>
              </a:extLst>
            </p:cNvPr>
            <p:cNvSpPr/>
            <p:nvPr/>
          </p:nvSpPr>
          <p:spPr>
            <a:xfrm rot="16200000">
              <a:off x="-330397" y="2754821"/>
              <a:ext cx="5630642" cy="1271750"/>
            </a:xfrm>
            <a:prstGeom prst="rect">
              <a:avLst/>
            </a:prstGeom>
            <a:solidFill>
              <a:srgbClr val="CC3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24C3175-2E3B-0FBB-8ACB-BE85A825FB39}"/>
                </a:ext>
              </a:extLst>
            </p:cNvPr>
            <p:cNvSpPr txBox="1"/>
            <p:nvPr/>
          </p:nvSpPr>
          <p:spPr>
            <a:xfrm rot="16200000">
              <a:off x="522553" y="2475695"/>
              <a:ext cx="3867807" cy="400110"/>
            </a:xfrm>
            <a:prstGeom prst="rect">
              <a:avLst/>
            </a:prstGeom>
            <a:solidFill>
              <a:srgbClr val="CC385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alibri" panose="020F0502020204030204"/>
                  <a:ea typeface="+mn-ea"/>
                  <a:cs typeface="+mn-cs"/>
                </a:rPr>
                <a:t>Project (40 credits)</a:t>
              </a:r>
              <a:endParaRPr kumimoji="0" lang="en-GB" sz="1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4C91A8B-9767-339C-C23A-6492697A9313}"/>
              </a:ext>
            </a:extLst>
          </p:cNvPr>
          <p:cNvGrpSpPr/>
          <p:nvPr/>
        </p:nvGrpSpPr>
        <p:grpSpPr>
          <a:xfrm>
            <a:off x="3159016" y="1120658"/>
            <a:ext cx="6089631" cy="1219199"/>
            <a:chOff x="3254119" y="575375"/>
            <a:chExt cx="6089631" cy="1219199"/>
          </a:xfrm>
        </p:grpSpPr>
        <p:sp>
          <p:nvSpPr>
            <p:cNvPr id="14" name="Rectangle 13">
              <a:extLst>
                <a:ext uri="{FF2B5EF4-FFF2-40B4-BE49-F238E27FC236}">
                  <a16:creationId xmlns:a16="http://schemas.microsoft.com/office/drawing/2014/main" id="{482BDDCE-5008-0CC9-8856-17C22A5211D9}"/>
                </a:ext>
              </a:extLst>
            </p:cNvPr>
            <p:cNvSpPr/>
            <p:nvPr/>
          </p:nvSpPr>
          <p:spPr>
            <a:xfrm>
              <a:off x="3254119" y="575375"/>
              <a:ext cx="6089631" cy="1219199"/>
            </a:xfrm>
            <a:prstGeom prst="rect">
              <a:avLst/>
            </a:prstGeom>
            <a:solidFill>
              <a:srgbClr val="F08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6B02604-B50C-9F03-7007-F1C2019BC0FD}"/>
                </a:ext>
              </a:extLst>
            </p:cNvPr>
            <p:cNvSpPr txBox="1"/>
            <p:nvPr/>
          </p:nvSpPr>
          <p:spPr>
            <a:xfrm>
              <a:off x="3346633" y="984919"/>
              <a:ext cx="5857238" cy="400110"/>
            </a:xfrm>
            <a:prstGeom prst="rect">
              <a:avLst/>
            </a:prstGeom>
            <a:solidFill>
              <a:srgbClr val="F0841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alibri" panose="020F0502020204030204"/>
                  <a:ea typeface="+mn-ea"/>
                  <a:cs typeface="+mn-cs"/>
                </a:rPr>
                <a:t>Shared core (40 credits)</a:t>
              </a:r>
              <a:endParaRPr kumimoji="0" lang="en-GB" sz="16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D11BFDAF-F964-772E-9FB8-73C23761FD18}"/>
              </a:ext>
            </a:extLst>
          </p:cNvPr>
          <p:cNvGrpSpPr/>
          <p:nvPr/>
        </p:nvGrpSpPr>
        <p:grpSpPr>
          <a:xfrm>
            <a:off x="3135334" y="2649444"/>
            <a:ext cx="6089630" cy="1002956"/>
            <a:chOff x="3254119" y="2350770"/>
            <a:chExt cx="6036364" cy="1002956"/>
          </a:xfrm>
        </p:grpSpPr>
        <p:sp>
          <p:nvSpPr>
            <p:cNvPr id="20" name="Rectangle 19">
              <a:extLst>
                <a:ext uri="{FF2B5EF4-FFF2-40B4-BE49-F238E27FC236}">
                  <a16:creationId xmlns:a16="http://schemas.microsoft.com/office/drawing/2014/main" id="{B5A05C9A-E550-18DA-C630-078F9F4EC3B5}"/>
                </a:ext>
              </a:extLst>
            </p:cNvPr>
            <p:cNvSpPr/>
            <p:nvPr/>
          </p:nvSpPr>
          <p:spPr>
            <a:xfrm>
              <a:off x="3254119" y="2350770"/>
              <a:ext cx="6036364" cy="1002956"/>
            </a:xfrm>
            <a:prstGeom prst="rect">
              <a:avLst/>
            </a:prstGeom>
            <a:solidFill>
              <a:srgbClr val="236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81EE3A8-8C7C-9E1A-6CEE-80B25F7EDEC0}"/>
                </a:ext>
              </a:extLst>
            </p:cNvPr>
            <p:cNvSpPr txBox="1"/>
            <p:nvPr/>
          </p:nvSpPr>
          <p:spPr>
            <a:xfrm>
              <a:off x="3319999" y="2643140"/>
              <a:ext cx="3867807" cy="400110"/>
            </a:xfrm>
            <a:prstGeom prst="rect">
              <a:avLst/>
            </a:prstGeom>
            <a:solidFill>
              <a:srgbClr val="236D6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alibri" panose="020F0502020204030204"/>
                  <a:ea typeface="+mn-ea"/>
                  <a:cs typeface="+mn-cs"/>
                </a:rPr>
                <a:t>Programme core (20 or 30 credits)</a:t>
              </a:r>
              <a:endParaRPr kumimoji="0" lang="en-GB" sz="1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636CB93C-C781-B237-BEDF-BC038B21297D}"/>
              </a:ext>
            </a:extLst>
          </p:cNvPr>
          <p:cNvGrpSpPr/>
          <p:nvPr/>
        </p:nvGrpSpPr>
        <p:grpSpPr>
          <a:xfrm>
            <a:off x="3144901" y="3934663"/>
            <a:ext cx="6103746" cy="1902920"/>
            <a:chOff x="3280752" y="3951876"/>
            <a:chExt cx="6089631" cy="2254139"/>
          </a:xfrm>
        </p:grpSpPr>
        <p:sp>
          <p:nvSpPr>
            <p:cNvPr id="23" name="Rectangle 22">
              <a:extLst>
                <a:ext uri="{FF2B5EF4-FFF2-40B4-BE49-F238E27FC236}">
                  <a16:creationId xmlns:a16="http://schemas.microsoft.com/office/drawing/2014/main" id="{DC65CF5F-F9CB-D7CB-933E-6695F3082413}"/>
                </a:ext>
              </a:extLst>
            </p:cNvPr>
            <p:cNvSpPr/>
            <p:nvPr/>
          </p:nvSpPr>
          <p:spPr>
            <a:xfrm>
              <a:off x="3280752" y="3951876"/>
              <a:ext cx="6089631" cy="2254139"/>
            </a:xfrm>
            <a:prstGeom prst="rect">
              <a:avLst/>
            </a:prstGeom>
            <a:solidFill>
              <a:srgbClr val="9F3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3EFB10C-487C-B85A-1C15-C33AB82D53F1}"/>
                </a:ext>
              </a:extLst>
            </p:cNvPr>
            <p:cNvSpPr txBox="1"/>
            <p:nvPr/>
          </p:nvSpPr>
          <p:spPr>
            <a:xfrm>
              <a:off x="3396490" y="4762219"/>
              <a:ext cx="3867807" cy="400110"/>
            </a:xfrm>
            <a:prstGeom prst="rect">
              <a:avLst/>
            </a:prstGeom>
            <a:solidFill>
              <a:srgbClr val="9F3C1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alibri" panose="020F0502020204030204"/>
                  <a:ea typeface="+mn-ea"/>
                  <a:cs typeface="+mn-cs"/>
                </a:rPr>
                <a:t>Electives (60 credits)</a:t>
              </a:r>
            </a:p>
          </p:txBody>
        </p:sp>
      </p:grpSp>
    </p:spTree>
    <p:extLst>
      <p:ext uri="{BB962C8B-B14F-4D97-AF65-F5344CB8AC3E}">
        <p14:creationId xmlns:p14="http://schemas.microsoft.com/office/powerpoint/2010/main" val="424696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2FE679D-DFCC-1F5D-0FE7-7309731F7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 y="0"/>
            <a:ext cx="12192000" cy="6934200"/>
          </a:xfrm>
          <a:prstGeom prst="rect">
            <a:avLst/>
          </a:prstGeom>
        </p:spPr>
      </p:pic>
      <p:sp>
        <p:nvSpPr>
          <p:cNvPr id="16" name="Rectangle 15">
            <a:extLst>
              <a:ext uri="{FF2B5EF4-FFF2-40B4-BE49-F238E27FC236}">
                <a16:creationId xmlns:a16="http://schemas.microsoft.com/office/drawing/2014/main" id="{0DE5693D-0B57-5D98-5D07-F857815DBC66}"/>
              </a:ext>
            </a:extLst>
          </p:cNvPr>
          <p:cNvSpPr/>
          <p:nvPr/>
        </p:nvSpPr>
        <p:spPr>
          <a:xfrm>
            <a:off x="0" y="5924145"/>
            <a:ext cx="12192000" cy="9338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0566A77-DE20-9982-8A6F-84C7D1B2029E}"/>
              </a:ext>
            </a:extLst>
          </p:cNvPr>
          <p:cNvPicPr>
            <a:picLocks noChangeAspect="1"/>
          </p:cNvPicPr>
          <p:nvPr/>
        </p:nvPicPr>
        <p:blipFill>
          <a:blip r:embed="rId4"/>
          <a:stretch>
            <a:fillRect/>
          </a:stretch>
        </p:blipFill>
        <p:spPr>
          <a:xfrm>
            <a:off x="839010" y="6062058"/>
            <a:ext cx="2897627" cy="658027"/>
          </a:xfrm>
          <a:prstGeom prst="rect">
            <a:avLst/>
          </a:prstGeom>
        </p:spPr>
      </p:pic>
      <p:sp>
        <p:nvSpPr>
          <p:cNvPr id="18" name="TextBox 17">
            <a:extLst>
              <a:ext uri="{FF2B5EF4-FFF2-40B4-BE49-F238E27FC236}">
                <a16:creationId xmlns:a16="http://schemas.microsoft.com/office/drawing/2014/main" id="{1D982AC3-24A3-E881-B2F6-36E31276FD29}"/>
              </a:ext>
            </a:extLst>
          </p:cNvPr>
          <p:cNvSpPr txBox="1"/>
          <p:nvPr/>
        </p:nvSpPr>
        <p:spPr>
          <a:xfrm>
            <a:off x="9012562" y="6206405"/>
            <a:ext cx="6653718" cy="369332"/>
          </a:xfrm>
          <a:prstGeom prst="rect">
            <a:avLst/>
          </a:prstGeom>
          <a:noFill/>
        </p:spPr>
        <p:txBody>
          <a:bodyPr wrap="square">
            <a:spAutoFit/>
          </a:bodyPr>
          <a:lstStyle/>
          <a:p>
            <a:r>
              <a:rPr lang="en-GB" b="0" i="0" dirty="0">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b="0" i="0" dirty="0" err="1">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ChallengeCreateChange</a:t>
            </a:r>
            <a:endParaRPr lang="en-US" dirty="0">
              <a:solidFill>
                <a:schemeClr val="bg2">
                  <a:lumMod val="9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le 1">
            <a:extLst>
              <a:ext uri="{FF2B5EF4-FFF2-40B4-BE49-F238E27FC236}">
                <a16:creationId xmlns:a16="http://schemas.microsoft.com/office/drawing/2014/main" id="{01623FF3-251E-8115-F3C3-F39A7B2BA72A}"/>
              </a:ext>
            </a:extLst>
          </p:cNvPr>
          <p:cNvSpPr txBox="1">
            <a:spLocks/>
          </p:cNvSpPr>
          <p:nvPr/>
        </p:nvSpPr>
        <p:spPr>
          <a:xfrm>
            <a:off x="-1504" y="786154"/>
            <a:ext cx="12193504" cy="653672"/>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Teaching models: changing the shape of your learning</a:t>
            </a:r>
            <a:endPar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endParaRPr>
          </a:p>
        </p:txBody>
      </p:sp>
      <p:sp>
        <p:nvSpPr>
          <p:cNvPr id="6" name="Title 1">
            <a:extLst>
              <a:ext uri="{FF2B5EF4-FFF2-40B4-BE49-F238E27FC236}">
                <a16:creationId xmlns:a16="http://schemas.microsoft.com/office/drawing/2014/main" id="{14BDBBC2-84B3-F09A-32F8-2DBBFE4D0E7B}"/>
              </a:ext>
            </a:extLst>
          </p:cNvPr>
          <p:cNvSpPr txBox="1">
            <a:spLocks/>
          </p:cNvSpPr>
          <p:nvPr/>
        </p:nvSpPr>
        <p:spPr>
          <a:xfrm>
            <a:off x="2484973" y="1751500"/>
            <a:ext cx="9707027" cy="3890382"/>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mn-lt"/>
              </a:rPr>
              <a:t>Semester-Long Model</a:t>
            </a:r>
          </a:p>
          <a:p>
            <a:endParaRPr lang="en-GB" sz="2000" b="1" dirty="0">
              <a:solidFill>
                <a:schemeClr val="bg1"/>
              </a:solidFill>
            </a:endParaRPr>
          </a:p>
          <a:p>
            <a:r>
              <a:rPr lang="en-GB" sz="2000" dirty="0">
                <a:solidFill>
                  <a:schemeClr val="bg1"/>
                </a:solidFill>
              </a:rPr>
              <a:t>'Shared core' courses are delivered in 2-hour sessions every two weeks. These are scheduled for Wednesday mornings. </a:t>
            </a:r>
          </a:p>
          <a:p>
            <a:endParaRPr lang="en-GB" sz="2000" b="1" dirty="0">
              <a:solidFill>
                <a:schemeClr val="bg1"/>
              </a:solidFill>
            </a:endParaRPr>
          </a:p>
          <a:p>
            <a:r>
              <a:rPr lang="en-GB" sz="2000" b="1" dirty="0">
                <a:solidFill>
                  <a:schemeClr val="bg1"/>
                </a:solidFill>
                <a:latin typeface="Calibri" panose="020F0502020204030204" pitchFamily="34" charset="0"/>
                <a:cs typeface="Calibri" panose="020F0502020204030204" pitchFamily="34" charset="0"/>
              </a:rPr>
              <a:t>5 week intensive model</a:t>
            </a:r>
          </a:p>
          <a:p>
            <a:pPr lvl="0"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	2 weeks pre intensive activities ( largely asynchronous)</a:t>
            </a:r>
          </a:p>
          <a:p>
            <a:pPr lvl="0"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	2 day intensive teaching block</a:t>
            </a:r>
          </a:p>
          <a:p>
            <a:pPr lvl="0"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	2 weeks post intensive activities (largely asynchronous)</a:t>
            </a:r>
          </a:p>
          <a:p>
            <a:pPr lvl="0" fontAlgn="t">
              <a:lnSpc>
                <a:spcPct val="100000"/>
              </a:lnSpc>
              <a:spcBef>
                <a:spcPts val="600"/>
              </a:spcBef>
              <a:spcAft>
                <a:spcPts val="600"/>
              </a:spcAft>
              <a:defRPr/>
            </a:pPr>
            <a:endParaRPr lang="en-GB" sz="2000" dirty="0">
              <a:solidFill>
                <a:prstClr val="white"/>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1774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31CDC-742A-7AC7-6A76-E98E69FA9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5" y="0"/>
            <a:ext cx="12253546" cy="6858000"/>
          </a:xfrm>
          <a:prstGeom prst="rect">
            <a:avLst/>
          </a:prstGeom>
        </p:spPr>
      </p:pic>
      <p:pic>
        <p:nvPicPr>
          <p:cNvPr id="3" name="Picture 2">
            <a:extLst>
              <a:ext uri="{FF2B5EF4-FFF2-40B4-BE49-F238E27FC236}">
                <a16:creationId xmlns:a16="http://schemas.microsoft.com/office/drawing/2014/main" id="{39EBDF76-83A4-D629-4622-A2273AC21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529" y="5632969"/>
            <a:ext cx="3594340" cy="898585"/>
          </a:xfrm>
          <a:prstGeom prst="rect">
            <a:avLst/>
          </a:prstGeom>
        </p:spPr>
      </p:pic>
      <p:sp>
        <p:nvSpPr>
          <p:cNvPr id="4" name="Title 1">
            <a:extLst>
              <a:ext uri="{FF2B5EF4-FFF2-40B4-BE49-F238E27FC236}">
                <a16:creationId xmlns:a16="http://schemas.microsoft.com/office/drawing/2014/main" id="{E39BDEE7-0CEF-FFAD-BA0A-EF471462A654}"/>
              </a:ext>
            </a:extLst>
          </p:cNvPr>
          <p:cNvSpPr txBox="1">
            <a:spLocks/>
          </p:cNvSpPr>
          <p:nvPr/>
        </p:nvSpPr>
        <p:spPr>
          <a:xfrm>
            <a:off x="491209" y="487168"/>
            <a:ext cx="12193504" cy="732091"/>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Circular Economy</a:t>
            </a:r>
          </a:p>
        </p:txBody>
      </p:sp>
      <p:sp>
        <p:nvSpPr>
          <p:cNvPr id="5" name="Title 1">
            <a:extLst>
              <a:ext uri="{FF2B5EF4-FFF2-40B4-BE49-F238E27FC236}">
                <a16:creationId xmlns:a16="http://schemas.microsoft.com/office/drawing/2014/main" id="{E277434D-797C-C30F-718A-B743418B0163}"/>
              </a:ext>
            </a:extLst>
          </p:cNvPr>
          <p:cNvSpPr txBox="1">
            <a:spLocks/>
          </p:cNvSpPr>
          <p:nvPr/>
        </p:nvSpPr>
        <p:spPr>
          <a:xfrm>
            <a:off x="508880" y="1219259"/>
            <a:ext cx="7973444" cy="84262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0"/>
              </a:spcBef>
              <a:buClrTx/>
              <a:buSzTx/>
              <a:buFontTx/>
              <a:buNone/>
              <a:tabLst/>
              <a:defRPr/>
            </a:pPr>
            <a:r>
              <a:rPr lang="en-GB" sz="2000" dirty="0">
                <a:solidFill>
                  <a:prstClr val="white"/>
                </a:solidFill>
                <a:latin typeface="Calibri" panose="020F0502020204030204"/>
                <a:cs typeface="Arial" panose="020B0604020202020204" pitchFamily="34" charset="0"/>
              </a:rPr>
              <a:t>Toni Freitas, School of Geosciences</a:t>
            </a:r>
            <a:endPar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endParaRPr>
          </a:p>
        </p:txBody>
      </p:sp>
    </p:spTree>
    <p:extLst>
      <p:ext uri="{BB962C8B-B14F-4D97-AF65-F5344CB8AC3E}">
        <p14:creationId xmlns:p14="http://schemas.microsoft.com/office/powerpoint/2010/main" val="22147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A46A1DD1-E48A-7FC6-C8BF-2779B24A96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DBCC440-D275-DA73-DD29-00CE87505144}"/>
              </a:ext>
            </a:extLst>
          </p:cNvPr>
          <p:cNvSpPr txBox="1">
            <a:spLocks/>
          </p:cNvSpPr>
          <p:nvPr/>
        </p:nvSpPr>
        <p:spPr>
          <a:xfrm>
            <a:off x="838200" y="414938"/>
            <a:ext cx="10515600" cy="563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bg1"/>
                </a:solidFill>
                <a:latin typeface="Calibri" panose="020F0502020204030204" pitchFamily="34" charset="0"/>
                <a:ea typeface="+mn-ea"/>
                <a:cs typeface="Calibri" panose="020F0502020204030204" pitchFamily="34" charset="0"/>
              </a:rPr>
              <a:t>What is ‘Circular Economy’?</a:t>
            </a:r>
          </a:p>
        </p:txBody>
      </p:sp>
      <p:grpSp>
        <p:nvGrpSpPr>
          <p:cNvPr id="7" name="Group 6">
            <a:extLst>
              <a:ext uri="{FF2B5EF4-FFF2-40B4-BE49-F238E27FC236}">
                <a16:creationId xmlns:a16="http://schemas.microsoft.com/office/drawing/2014/main" id="{7D8573E1-28C3-56AF-8C93-77699E24C4C1}"/>
              </a:ext>
            </a:extLst>
          </p:cNvPr>
          <p:cNvGrpSpPr/>
          <p:nvPr/>
        </p:nvGrpSpPr>
        <p:grpSpPr>
          <a:xfrm>
            <a:off x="838200" y="2345142"/>
            <a:ext cx="9869346" cy="4311067"/>
            <a:chOff x="838200" y="2259003"/>
            <a:chExt cx="9869346" cy="4311067"/>
          </a:xfrm>
        </p:grpSpPr>
        <p:sp>
          <p:nvSpPr>
            <p:cNvPr id="4" name="Rectangle 3">
              <a:extLst>
                <a:ext uri="{FF2B5EF4-FFF2-40B4-BE49-F238E27FC236}">
                  <a16:creationId xmlns:a16="http://schemas.microsoft.com/office/drawing/2014/main" id="{DEE0F994-1893-775A-5AC5-253E5AC11FE6}"/>
                </a:ext>
              </a:extLst>
            </p:cNvPr>
            <p:cNvSpPr/>
            <p:nvPr/>
          </p:nvSpPr>
          <p:spPr>
            <a:xfrm>
              <a:off x="838200" y="2815196"/>
              <a:ext cx="9869346" cy="3754874"/>
            </a:xfrm>
            <a:prstGeom prst="rect">
              <a:avLst/>
            </a:prstGeom>
          </p:spPr>
          <p:txBody>
            <a:bodyPr wrap="square">
              <a:spAutoFit/>
            </a:bodyPr>
            <a:lstStyle/>
            <a:p>
              <a:pPr marL="285750" indent="-285750">
                <a:buFont typeface="Calibri" panose="020F0502020204030204" pitchFamily="34" charset="0"/>
                <a:buChar char="‒"/>
              </a:pPr>
              <a:r>
                <a:rPr lang="en-GB" sz="2000" dirty="0"/>
                <a:t>a rapidly evolving field: this programme is designed to be agile and responsive the ongoing environmental crisis</a:t>
              </a:r>
            </a:p>
            <a:p>
              <a:pPr marL="285750" indent="-285750">
                <a:buFont typeface="Calibri" panose="020F0502020204030204" pitchFamily="34" charset="0"/>
                <a:buChar char="‒"/>
              </a:pPr>
              <a:r>
                <a:rPr lang="en-GB" sz="2000" dirty="0"/>
                <a:t>an interdisciplinary and challenge-led programme </a:t>
              </a:r>
            </a:p>
            <a:p>
              <a:pPr marL="285750" indent="-285750">
                <a:buFont typeface="Calibri" panose="020F0502020204030204" pitchFamily="34" charset="0"/>
                <a:buChar char="‒"/>
              </a:pPr>
              <a:r>
                <a:rPr lang="en-GB" sz="2000" dirty="0"/>
                <a:t>gain circular economy advanced knowledge to support communities, businesses and policy makers for a sustainable future</a:t>
              </a:r>
            </a:p>
            <a:p>
              <a:pPr marL="285750" indent="-285750">
                <a:buFont typeface="Calibri" panose="020F0502020204030204" pitchFamily="34" charset="0"/>
                <a:buChar char="‒"/>
              </a:pPr>
              <a:r>
                <a:rPr lang="en-GB" sz="2000" dirty="0"/>
                <a:t>explore and nurture ideas for disrupting the ‘take, make, dispose’ status quo</a:t>
              </a:r>
            </a:p>
            <a:p>
              <a:pPr marL="285750" indent="-285750">
                <a:buFont typeface="Calibri" panose="020F0502020204030204" pitchFamily="34" charset="0"/>
                <a:buChar char="‒"/>
              </a:pPr>
              <a:r>
                <a:rPr lang="en-GB" sz="2000" dirty="0"/>
                <a:t>governments and business leaders are looking for employees that are committed to a more regenerative, lower carbon economy</a:t>
              </a:r>
            </a:p>
            <a:p>
              <a:pPr marL="285750" indent="-285750">
                <a:buFont typeface="Calibri" panose="020F0502020204030204" pitchFamily="34" charset="0"/>
                <a:buChar char="‒"/>
              </a:pPr>
              <a:r>
                <a:rPr lang="en-GB" sz="2000" dirty="0"/>
                <a:t>develop your career in related fields including policymaking, waste management, product design, manufacturing, consultancy (business and financial), construction and engineering, supply chain management, textiles, plastics, and agriculture and public sector</a:t>
              </a:r>
              <a:endParaRPr lang="en-GB" sz="2000" b="1" dirty="0"/>
            </a:p>
            <a:p>
              <a:pPr marL="285750" indent="-285750">
                <a:buFont typeface="Arial" panose="020B0604020202020204" pitchFamily="34" charset="0"/>
                <a:buChar char="•"/>
              </a:pPr>
              <a:endParaRPr lang="en-GB" sz="2000" dirty="0"/>
            </a:p>
          </p:txBody>
        </p:sp>
        <p:sp>
          <p:nvSpPr>
            <p:cNvPr id="5" name="Rectangle 4">
              <a:extLst>
                <a:ext uri="{FF2B5EF4-FFF2-40B4-BE49-F238E27FC236}">
                  <a16:creationId xmlns:a16="http://schemas.microsoft.com/office/drawing/2014/main" id="{0A834050-5C66-46D8-1D64-F4851D6CB5D1}"/>
                </a:ext>
              </a:extLst>
            </p:cNvPr>
            <p:cNvSpPr/>
            <p:nvPr/>
          </p:nvSpPr>
          <p:spPr>
            <a:xfrm>
              <a:off x="838200" y="2259003"/>
              <a:ext cx="5303760" cy="523220"/>
            </a:xfrm>
            <a:prstGeom prst="rect">
              <a:avLst/>
            </a:prstGeom>
          </p:spPr>
          <p:txBody>
            <a:bodyPr wrap="none">
              <a:spAutoFit/>
            </a:bodyPr>
            <a:lstStyle/>
            <a:p>
              <a:r>
                <a:rPr lang="en-GB" sz="2800" b="1" dirty="0">
                  <a:latin typeface="Calibri" panose="020F0502020204030204" pitchFamily="34" charset="0"/>
                  <a:cs typeface="Calibri" panose="020F0502020204030204" pitchFamily="34" charset="0"/>
                </a:rPr>
                <a:t>Why study MSc Circular Economy?</a:t>
              </a:r>
            </a:p>
          </p:txBody>
        </p:sp>
      </p:grpSp>
      <p:sp>
        <p:nvSpPr>
          <p:cNvPr id="6" name="Rectangle 5">
            <a:extLst>
              <a:ext uri="{FF2B5EF4-FFF2-40B4-BE49-F238E27FC236}">
                <a16:creationId xmlns:a16="http://schemas.microsoft.com/office/drawing/2014/main" id="{4B41C8E4-7577-75FF-3643-6F0D80321287}"/>
              </a:ext>
            </a:extLst>
          </p:cNvPr>
          <p:cNvSpPr/>
          <p:nvPr/>
        </p:nvSpPr>
        <p:spPr>
          <a:xfrm>
            <a:off x="838200" y="874084"/>
            <a:ext cx="9869346" cy="1631216"/>
          </a:xfrm>
          <a:prstGeom prst="rect">
            <a:avLst/>
          </a:prstGeom>
        </p:spPr>
        <p:txBody>
          <a:bodyPr wrap="square">
            <a:spAutoFit/>
          </a:bodyPr>
          <a:lstStyle/>
          <a:p>
            <a:r>
              <a:rPr lang="en-GB" sz="2000" dirty="0">
                <a:solidFill>
                  <a:schemeClr val="bg1"/>
                </a:solidFill>
              </a:rPr>
              <a:t>Circular economy means moving away from the world’s predominantly wasteful economic model and redefining how we use resources to design out waste and pollution, keeping products and materials in use for as long as possible. It encourages a rethink of consumerism as a society – locally and globally.</a:t>
            </a:r>
          </a:p>
          <a:p>
            <a:pPr marL="285750" indent="-285750">
              <a:buFont typeface="Arial" panose="020B0604020202020204" pitchFamily="34" charset="0"/>
              <a:buChar char="•"/>
            </a:pPr>
            <a:endParaRPr lang="en-GB" sz="2000" dirty="0">
              <a:solidFill>
                <a:schemeClr val="bg1"/>
              </a:solidFill>
            </a:endParaRPr>
          </a:p>
        </p:txBody>
      </p:sp>
    </p:spTree>
    <p:extLst>
      <p:ext uri="{BB962C8B-B14F-4D97-AF65-F5344CB8AC3E}">
        <p14:creationId xmlns:p14="http://schemas.microsoft.com/office/powerpoint/2010/main" val="236900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FDBA-3BDD-491C-9B62-3DEE2A2AC38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solidFill>
                  <a:schemeClr val="tx1"/>
                </a:solidFill>
                <a:latin typeface="+mj-lt"/>
              </a:rPr>
              <a:t>Study in Scotland</a:t>
            </a:r>
          </a:p>
        </p:txBody>
      </p:sp>
      <p:sp>
        <p:nvSpPr>
          <p:cNvPr id="3" name="Content Placeholder 2">
            <a:extLst>
              <a:ext uri="{FF2B5EF4-FFF2-40B4-BE49-F238E27FC236}">
                <a16:creationId xmlns:a16="http://schemas.microsoft.com/office/drawing/2014/main" id="{853C69C0-64B6-8CE9-BBBD-C1B0A8FF2F20}"/>
              </a:ext>
            </a:extLst>
          </p:cNvPr>
          <p:cNvSpPr>
            <a:spLocks noGrp="1"/>
          </p:cNvSpPr>
          <p:nvPr>
            <p:ph sz="half" idx="1"/>
          </p:nvPr>
        </p:nvSpPr>
        <p:spPr>
          <a:xfrm>
            <a:off x="640080" y="2542220"/>
            <a:ext cx="4243589" cy="3320668"/>
          </a:xfrm>
        </p:spPr>
        <p:txBody>
          <a:bodyPr vert="horz" lIns="91440" tIns="45720" rIns="91440" bIns="45720" rtlCol="0">
            <a:normAutofit/>
          </a:bodyPr>
          <a:lstStyle/>
          <a:p>
            <a:pPr>
              <a:spcBef>
                <a:spcPts val="2200"/>
              </a:spcBef>
              <a:spcAft>
                <a:spcPts val="200"/>
              </a:spcAft>
              <a:buFont typeface="Arial" panose="020B0604020202020204" pitchFamily="34" charset="0"/>
              <a:buChar char="•"/>
            </a:pPr>
            <a:r>
              <a:rPr lang="en-US" sz="1500">
                <a:solidFill>
                  <a:schemeClr val="tx1"/>
                </a:solidFill>
                <a:latin typeface="+mn-lt"/>
              </a:rPr>
              <a:t>Steeped in history but modern and progressive</a:t>
            </a:r>
          </a:p>
          <a:p>
            <a:pPr>
              <a:spcBef>
                <a:spcPts val="2200"/>
              </a:spcBef>
              <a:spcAft>
                <a:spcPts val="200"/>
              </a:spcAft>
              <a:buFont typeface="Arial" panose="020B0604020202020204" pitchFamily="34" charset="0"/>
              <a:buChar char="•"/>
            </a:pPr>
            <a:r>
              <a:rPr lang="en-US" sz="1500">
                <a:solidFill>
                  <a:schemeClr val="tx1"/>
                </a:solidFill>
                <a:latin typeface="+mn-lt"/>
              </a:rPr>
              <a:t>Picturesque countryside, busy lively cities</a:t>
            </a:r>
          </a:p>
          <a:p>
            <a:pPr>
              <a:spcBef>
                <a:spcPts val="2200"/>
              </a:spcBef>
              <a:spcAft>
                <a:spcPts val="200"/>
              </a:spcAft>
              <a:buFont typeface="Arial" panose="020B0604020202020204" pitchFamily="34" charset="0"/>
              <a:buChar char="•"/>
            </a:pPr>
            <a:r>
              <a:rPr lang="en-US" sz="1500">
                <a:solidFill>
                  <a:schemeClr val="tx1"/>
                </a:solidFill>
                <a:latin typeface="+mn-lt"/>
              </a:rPr>
              <a:t>Population of 5.4million, one third of UK’s land mass</a:t>
            </a:r>
          </a:p>
          <a:p>
            <a:pPr>
              <a:spcBef>
                <a:spcPts val="2200"/>
              </a:spcBef>
              <a:spcAft>
                <a:spcPts val="200"/>
              </a:spcAft>
              <a:buFont typeface="Arial" panose="020B0604020202020204" pitchFamily="34" charset="0"/>
              <a:buChar char="•"/>
            </a:pPr>
            <a:r>
              <a:rPr lang="en-US" sz="1500">
                <a:solidFill>
                  <a:schemeClr val="tx1"/>
                </a:solidFill>
                <a:latin typeface="+mn-lt"/>
              </a:rPr>
              <a:t>Excellent transport links, well connected to major UK cities, Europe and beyond</a:t>
            </a:r>
          </a:p>
          <a:p>
            <a:pPr>
              <a:spcBef>
                <a:spcPts val="2200"/>
              </a:spcBef>
              <a:spcAft>
                <a:spcPts val="200"/>
              </a:spcAft>
              <a:buFont typeface="Arial" panose="020B0604020202020204" pitchFamily="34" charset="0"/>
              <a:buChar char="•"/>
            </a:pPr>
            <a:r>
              <a:rPr lang="en-US" sz="1500">
                <a:solidFill>
                  <a:schemeClr val="tx1"/>
                </a:solidFill>
                <a:latin typeface="+mn-lt"/>
              </a:rPr>
              <a:t>Own parliament and education system</a:t>
            </a:r>
          </a:p>
          <a:p>
            <a:pPr>
              <a:spcBef>
                <a:spcPts val="2200"/>
              </a:spcBef>
              <a:spcAft>
                <a:spcPts val="200"/>
              </a:spcAft>
              <a:buFont typeface="Arial" panose="020B0604020202020204" pitchFamily="34" charset="0"/>
              <a:buChar char="•"/>
            </a:pPr>
            <a:r>
              <a:rPr lang="en-US" sz="1500">
                <a:solidFill>
                  <a:schemeClr val="tx1"/>
                </a:solidFill>
                <a:latin typeface="+mn-lt"/>
              </a:rPr>
              <a:t>Hospitable and welcoming</a:t>
            </a:r>
          </a:p>
        </p:txBody>
      </p:sp>
      <p:pic>
        <p:nvPicPr>
          <p:cNvPr id="11" name="Picture Placeholder 10" descr="A picture containing outdoor, cloud, sky, water&#10;&#10;Description automatically generated">
            <a:extLst>
              <a:ext uri="{FF2B5EF4-FFF2-40B4-BE49-F238E27FC236}">
                <a16:creationId xmlns:a16="http://schemas.microsoft.com/office/drawing/2014/main" id="{1EF553DA-5499-49BB-F139-BD07CB9C061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595" r="2845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9792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BA64A383-6EE2-CC81-2E53-90A2368F15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9DDF50E-2E89-8BDA-7DC4-182B8EAEEC2C}"/>
              </a:ext>
            </a:extLst>
          </p:cNvPr>
          <p:cNvSpPr/>
          <p:nvPr/>
        </p:nvSpPr>
        <p:spPr>
          <a:xfrm>
            <a:off x="530405" y="1318461"/>
            <a:ext cx="9869346" cy="923330"/>
          </a:xfrm>
          <a:prstGeom prst="rect">
            <a:avLst/>
          </a:prstGeom>
        </p:spPr>
        <p:txBody>
          <a:bodyPr wrap="square">
            <a:spAutoFit/>
          </a:bodyPr>
          <a:lstStyle/>
          <a:p>
            <a:r>
              <a:rPr lang="en-GB" dirty="0">
                <a:solidFill>
                  <a:schemeClr val="bg1"/>
                </a:solidFill>
                <a:latin typeface="Calibri" panose="020F0502020204030204" pitchFamily="34" charset="0"/>
                <a:cs typeface="Calibri" panose="020F0502020204030204" pitchFamily="34" charset="0"/>
              </a:rPr>
              <a:t>The EFI shared core courses teach you basic data skills and interdisciplinary thinking.</a:t>
            </a:r>
          </a:p>
          <a:p>
            <a:r>
              <a:rPr lang="en-GB" dirty="0">
                <a:solidFill>
                  <a:schemeClr val="bg1"/>
                </a:solidFill>
                <a:latin typeface="Calibri" panose="020F0502020204030204" pitchFamily="34" charset="0"/>
                <a:cs typeface="Calibri" panose="020F0502020204030204" pitchFamily="34" charset="0"/>
              </a:rPr>
              <a:t>The Circular Economy core courses focus on core concepts in circular economy (Geosciences), design for the circular economy (Design School) and business perspectives on the shift to circular (Geosciences)</a:t>
            </a:r>
            <a:endParaRPr lang="en-GB" dirty="0"/>
          </a:p>
        </p:txBody>
      </p:sp>
      <p:sp>
        <p:nvSpPr>
          <p:cNvPr id="4" name="Rectangle 3">
            <a:extLst>
              <a:ext uri="{FF2B5EF4-FFF2-40B4-BE49-F238E27FC236}">
                <a16:creationId xmlns:a16="http://schemas.microsoft.com/office/drawing/2014/main" id="{76783934-6DC2-82AF-47FF-B6A08E1980E8}"/>
              </a:ext>
            </a:extLst>
          </p:cNvPr>
          <p:cNvSpPr/>
          <p:nvPr/>
        </p:nvSpPr>
        <p:spPr>
          <a:xfrm>
            <a:off x="530405" y="729734"/>
            <a:ext cx="4928069" cy="523220"/>
          </a:xfrm>
          <a:prstGeom prst="rect">
            <a:avLst/>
          </a:prstGeom>
        </p:spPr>
        <p:txBody>
          <a:bodyPr wrap="square">
            <a:spAutoFit/>
          </a:bodyPr>
          <a:lstStyle/>
          <a:p>
            <a:r>
              <a:rPr lang="en-GB" sz="2800" b="1" dirty="0">
                <a:solidFill>
                  <a:schemeClr val="bg1"/>
                </a:solidFill>
                <a:latin typeface="Calibri" panose="020F0502020204030204" pitchFamily="34" charset="0"/>
                <a:cs typeface="Calibri" panose="020F0502020204030204" pitchFamily="34" charset="0"/>
              </a:rPr>
              <a:t>What you will do and learn</a:t>
            </a:r>
          </a:p>
        </p:txBody>
      </p:sp>
      <p:sp>
        <p:nvSpPr>
          <p:cNvPr id="5" name="Rectangle 4">
            <a:extLst>
              <a:ext uri="{FF2B5EF4-FFF2-40B4-BE49-F238E27FC236}">
                <a16:creationId xmlns:a16="http://schemas.microsoft.com/office/drawing/2014/main" id="{2951A596-D095-3306-C0CE-3E33A2EB3063}"/>
              </a:ext>
            </a:extLst>
          </p:cNvPr>
          <p:cNvSpPr/>
          <p:nvPr/>
        </p:nvSpPr>
        <p:spPr>
          <a:xfrm>
            <a:off x="530405" y="2538718"/>
            <a:ext cx="9869346" cy="4431983"/>
          </a:xfrm>
          <a:prstGeom prst="rect">
            <a:avLst/>
          </a:prstGeom>
        </p:spPr>
        <p:txBody>
          <a:bodyPr wrap="square">
            <a:spAutoFit/>
          </a:bodyPr>
          <a:lstStyle/>
          <a:p>
            <a:r>
              <a:rPr lang="en-GB" sz="2800" b="1" dirty="0">
                <a:latin typeface="Calibri" panose="020F0502020204030204" pitchFamily="34" charset="0"/>
                <a:cs typeface="Calibri" panose="020F0502020204030204" pitchFamily="34" charset="0"/>
              </a:rPr>
              <a:t>Elective courses</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Likely to cover areas including:</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Circular Economy in the Built Environment (Engineering)</a:t>
            </a:r>
          </a:p>
          <a:p>
            <a:r>
              <a:rPr lang="en-GB" dirty="0">
                <a:latin typeface="Calibri" panose="020F0502020204030204" pitchFamily="34" charset="0"/>
                <a:cs typeface="Calibri" panose="020F0502020204030204" pitchFamily="34" charset="0"/>
              </a:rPr>
              <a:t>Waste Law in Circular Economy (Law School)</a:t>
            </a:r>
          </a:p>
          <a:p>
            <a:r>
              <a:rPr lang="en-GB" dirty="0">
                <a:latin typeface="Calibri" panose="020F0502020204030204" pitchFamily="34" charset="0"/>
                <a:cs typeface="Calibri" panose="020F0502020204030204" pitchFamily="34" charset="0"/>
              </a:rPr>
              <a:t>Introduction to Life Cycle Assessment (Business School)</a:t>
            </a:r>
          </a:p>
          <a:p>
            <a:r>
              <a:rPr lang="en-GB" dirty="0">
                <a:latin typeface="Calibri" panose="020F0502020204030204" pitchFamily="34" charset="0"/>
                <a:cs typeface="Calibri" panose="020F0502020204030204" pitchFamily="34" charset="0"/>
              </a:rPr>
              <a:t>Sustainability on Both Sides of the Lens (Edinburgh College of Art)</a:t>
            </a:r>
          </a:p>
          <a:p>
            <a:r>
              <a:rPr lang="en-GB" dirty="0">
                <a:latin typeface="Calibri" panose="020F0502020204030204" pitchFamily="34" charset="0"/>
                <a:cs typeface="Calibri" panose="020F0502020204030204" pitchFamily="34" charset="0"/>
              </a:rPr>
              <a:t>Social Justice in the Circular Economy (Geosciences)</a:t>
            </a:r>
          </a:p>
          <a:p>
            <a:r>
              <a:rPr lang="en-GB" dirty="0">
                <a:latin typeface="Calibri" panose="020F0502020204030204" pitchFamily="34" charset="0"/>
                <a:cs typeface="Calibri" panose="020F0502020204030204" pitchFamily="34" charset="0"/>
              </a:rPr>
              <a:t>Circular Economy in Materials (Chemistry)</a:t>
            </a:r>
          </a:p>
          <a:p>
            <a:r>
              <a:rPr lang="en-GB" dirty="0">
                <a:latin typeface="Calibri" panose="020F0502020204030204" pitchFamily="34" charset="0"/>
                <a:cs typeface="Calibri" panose="020F0502020204030204" pitchFamily="34" charset="0"/>
              </a:rPr>
              <a:t>plus electives from other EFI programmes</a:t>
            </a:r>
            <a:br>
              <a:rPr lang="en-GB" dirty="0">
                <a:latin typeface="Calibri" panose="020F0502020204030204" pitchFamily="34" charset="0"/>
                <a:cs typeface="Calibri" panose="020F0502020204030204" pitchFamily="34" charset="0"/>
              </a:rPr>
            </a:br>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Project</a:t>
            </a:r>
          </a:p>
          <a:p>
            <a:r>
              <a:rPr lang="en-GB" dirty="0">
                <a:latin typeface="Calibri" panose="020F0502020204030204" pitchFamily="34" charset="0"/>
                <a:cs typeface="Calibri" panose="020F0502020204030204" pitchFamily="34" charset="0"/>
              </a:rPr>
              <a:t>Have the chance to shape your learning journey to meet your own circular economy interests and objectives, through your final project. </a:t>
            </a:r>
            <a:br>
              <a:rPr lang="en-GB" sz="2800" b="1" dirty="0">
                <a:latin typeface="Calibri" panose="020F0502020204030204" pitchFamily="34" charset="0"/>
                <a:cs typeface="Calibri" panose="020F0502020204030204" pitchFamily="34" charset="0"/>
              </a:rPr>
            </a:br>
            <a:endParaRPr lang="en-GB" dirty="0"/>
          </a:p>
        </p:txBody>
      </p:sp>
    </p:spTree>
    <p:extLst>
      <p:ext uri="{BB962C8B-B14F-4D97-AF65-F5344CB8AC3E}">
        <p14:creationId xmlns:p14="http://schemas.microsoft.com/office/powerpoint/2010/main" val="12858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E0C99DBB-7040-3575-D878-9623D2C82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CC67EB4-06BB-2548-B145-7DD35DC992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29" y="5632969"/>
            <a:ext cx="3594340" cy="898585"/>
          </a:xfrm>
          <a:prstGeom prst="rect">
            <a:avLst/>
          </a:prstGeom>
        </p:spPr>
      </p:pic>
      <p:sp>
        <p:nvSpPr>
          <p:cNvPr id="5" name="Title 1">
            <a:extLst>
              <a:ext uri="{FF2B5EF4-FFF2-40B4-BE49-F238E27FC236}">
                <a16:creationId xmlns:a16="http://schemas.microsoft.com/office/drawing/2014/main" id="{CE3C0B9C-C58C-4B9B-8669-C3BADA450A1D}"/>
              </a:ext>
            </a:extLst>
          </p:cNvPr>
          <p:cNvSpPr txBox="1">
            <a:spLocks/>
          </p:cNvSpPr>
          <p:nvPr/>
        </p:nvSpPr>
        <p:spPr>
          <a:xfrm>
            <a:off x="491209" y="487168"/>
            <a:ext cx="12193504" cy="732091"/>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AI and Data Ethics</a:t>
            </a:r>
          </a:p>
        </p:txBody>
      </p:sp>
      <p:sp>
        <p:nvSpPr>
          <p:cNvPr id="7" name="Title 1">
            <a:extLst>
              <a:ext uri="{FF2B5EF4-FFF2-40B4-BE49-F238E27FC236}">
                <a16:creationId xmlns:a16="http://schemas.microsoft.com/office/drawing/2014/main" id="{A1C1BF29-422E-41F3-9C3E-6AB5C4B2127A}"/>
              </a:ext>
            </a:extLst>
          </p:cNvPr>
          <p:cNvSpPr txBox="1">
            <a:spLocks/>
          </p:cNvSpPr>
          <p:nvPr/>
        </p:nvSpPr>
        <p:spPr>
          <a:xfrm>
            <a:off x="508880" y="1219259"/>
            <a:ext cx="12193504" cy="84262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t">
              <a:lnSpc>
                <a:spcPct val="100000"/>
              </a:lnSpc>
              <a:spcBef>
                <a:spcPts val="0"/>
              </a:spcBef>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Professor Shannon Vallor</a:t>
            </a:r>
          </a:p>
          <a:p>
            <a:pPr fontAlgn="t">
              <a:lnSpc>
                <a:spcPct val="100000"/>
              </a:lnSpc>
              <a:spcBef>
                <a:spcPts val="0"/>
              </a:spcBef>
              <a:defRPr/>
            </a:pPr>
            <a:r>
              <a:rPr lang="en-GB" sz="2000" dirty="0">
                <a:solidFill>
                  <a:prstClr val="white"/>
                </a:solidFill>
                <a:latin typeface="Calibri" panose="020F0502020204030204"/>
                <a:cs typeface="Arial" panose="020B0604020202020204" pitchFamily="34" charset="0"/>
              </a:rPr>
              <a:t>Centre for Technomoral Futures</a:t>
            </a:r>
          </a:p>
        </p:txBody>
      </p:sp>
    </p:spTree>
    <p:extLst>
      <p:ext uri="{BB962C8B-B14F-4D97-AF65-F5344CB8AC3E}">
        <p14:creationId xmlns:p14="http://schemas.microsoft.com/office/powerpoint/2010/main" val="3094617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4B92BDF3-A891-7FCD-22E5-4BF94FA9B53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61" r="-8" b="-8"/>
          <a:stretch/>
        </p:blipFill>
        <p:spPr>
          <a:xfrm>
            <a:off x="9143565" y="2502087"/>
            <a:ext cx="2472420" cy="2468450"/>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7" name="Title 5">
            <a:extLst>
              <a:ext uri="{FF2B5EF4-FFF2-40B4-BE49-F238E27FC236}">
                <a16:creationId xmlns:a16="http://schemas.microsoft.com/office/drawing/2014/main" id="{D4BF070C-5C74-5F23-0649-9286A5C1FCBB}"/>
              </a:ext>
            </a:extLst>
          </p:cNvPr>
          <p:cNvSpPr txBox="1">
            <a:spLocks/>
          </p:cNvSpPr>
          <p:nvPr/>
        </p:nvSpPr>
        <p:spPr>
          <a:xfrm>
            <a:off x="368643" y="615049"/>
            <a:ext cx="10515600" cy="753599"/>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bg2">
                    <a:lumMod val="10000"/>
                  </a:schemeClr>
                </a:solidFill>
                <a:latin typeface="Source Sans Pro SemiBold" panose="020B0503030403020204" pitchFamily="34" charset="77"/>
                <a:ea typeface="+mj-ea"/>
                <a:cs typeface="+mj-cs"/>
              </a:defRPr>
            </a:lvl1pPr>
          </a:lstStyle>
          <a:p>
            <a:r>
              <a:rPr lang="en-US" dirty="0">
                <a:latin typeface="Calibri"/>
                <a:ea typeface="Calibri"/>
                <a:cs typeface="Calibri"/>
              </a:rPr>
              <a:t>What we offer</a:t>
            </a:r>
          </a:p>
        </p:txBody>
      </p:sp>
      <p:sp>
        <p:nvSpPr>
          <p:cNvPr id="5" name="TextBox 4">
            <a:extLst>
              <a:ext uri="{FF2B5EF4-FFF2-40B4-BE49-F238E27FC236}">
                <a16:creationId xmlns:a16="http://schemas.microsoft.com/office/drawing/2014/main" id="{EE42D9E4-566B-4D54-FDAD-33A879AB28A5}"/>
              </a:ext>
            </a:extLst>
          </p:cNvPr>
          <p:cNvSpPr txBox="1"/>
          <p:nvPr/>
        </p:nvSpPr>
        <p:spPr>
          <a:xfrm>
            <a:off x="902495" y="2271713"/>
            <a:ext cx="688657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a:ea typeface="Calibri"/>
                <a:cs typeface="Calibri"/>
              </a:rPr>
              <a:t>A new, interdisciplinary degree within the Edinburgh Futures Institute launched in September 2023</a:t>
            </a:r>
            <a:endParaRPr lang="en-US" sz="2000">
              <a:latin typeface="Calibri"/>
              <a:ea typeface="Calibri"/>
              <a:cs typeface="Calibri"/>
            </a:endParaRPr>
          </a:p>
          <a:p>
            <a:endParaRPr lang="en-US" sz="2000" b="1" dirty="0">
              <a:latin typeface="Calibri"/>
              <a:ea typeface="Calibri"/>
              <a:cs typeface="Arial"/>
            </a:endParaRPr>
          </a:p>
          <a:p>
            <a:pPr marL="228600" indent="-228600">
              <a:buFont typeface=""/>
              <a:buChar char="•"/>
            </a:pPr>
            <a:r>
              <a:rPr lang="en-US" sz="2000" dirty="0">
                <a:latin typeface="Calibri"/>
                <a:cs typeface="Calibri"/>
              </a:rPr>
              <a:t>Designed with </a:t>
            </a:r>
            <a:r>
              <a:rPr lang="en-US" sz="2000" dirty="0" err="1">
                <a:latin typeface="Calibri"/>
                <a:cs typeface="Calibri"/>
              </a:rPr>
              <a:t>UoE’s</a:t>
            </a:r>
            <a:r>
              <a:rPr lang="en-US" sz="2000" dirty="0">
                <a:latin typeface="Calibri"/>
                <a:cs typeface="Calibri"/>
              </a:rPr>
              <a:t> world-leading expertise in this area, drawing on philosophy, law, informatics, and science and technology innovation studies (STIS)</a:t>
            </a:r>
            <a:endParaRPr lang="en-US" dirty="0"/>
          </a:p>
          <a:p>
            <a:endParaRPr lang="en-US" sz="2000" dirty="0">
              <a:latin typeface="Calibri"/>
              <a:ea typeface="Calibri"/>
              <a:cs typeface="Calibri"/>
            </a:endParaRPr>
          </a:p>
          <a:p>
            <a:pPr marL="228600" indent="-228600">
              <a:buFont typeface=""/>
              <a:buChar char="•"/>
            </a:pPr>
            <a:r>
              <a:rPr lang="en-US" sz="2000" dirty="0">
                <a:latin typeface="Calibri"/>
                <a:ea typeface="Calibri"/>
                <a:cs typeface="Calibri"/>
              </a:rPr>
              <a:t>Meets the urgent demand for interdisciplinary skills and knowledge in the ethical design, use and governance of artificial intelligence and other data-intensive technologies. </a:t>
            </a:r>
          </a:p>
          <a:p>
            <a:pPr marL="228600" indent="-228600">
              <a:buFont typeface=""/>
              <a:buChar char="•"/>
            </a:pPr>
            <a:endParaRPr lang="en-US" sz="2000" dirty="0">
              <a:latin typeface="Calibri"/>
              <a:ea typeface="Calibri"/>
              <a:cs typeface="Arial"/>
            </a:endParaRPr>
          </a:p>
        </p:txBody>
      </p:sp>
    </p:spTree>
    <p:extLst>
      <p:ext uri="{BB962C8B-B14F-4D97-AF65-F5344CB8AC3E}">
        <p14:creationId xmlns:p14="http://schemas.microsoft.com/office/powerpoint/2010/main" val="1650962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4B92BDF3-A891-7FCD-22E5-4BF94FA9B53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61" r="-8" b="-8"/>
          <a:stretch/>
        </p:blipFill>
        <p:spPr>
          <a:xfrm>
            <a:off x="9512659" y="4192774"/>
            <a:ext cx="2472420" cy="2468450"/>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Content Placeholder 2">
            <a:extLst>
              <a:ext uri="{FF2B5EF4-FFF2-40B4-BE49-F238E27FC236}">
                <a16:creationId xmlns:a16="http://schemas.microsoft.com/office/drawing/2014/main" id="{4CB999CD-108A-3963-047C-9F8F243AB419}"/>
              </a:ext>
            </a:extLst>
          </p:cNvPr>
          <p:cNvSpPr txBox="1">
            <a:spLocks/>
          </p:cNvSpPr>
          <p:nvPr/>
        </p:nvSpPr>
        <p:spPr>
          <a:xfrm>
            <a:off x="403788" y="1781515"/>
            <a:ext cx="9397293" cy="35854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tx1"/>
                </a:solidFill>
                <a:latin typeface="Calibri" panose="020F0502020204030204" pitchFamily="34" charset="0"/>
                <a:cs typeface="Calibri" panose="020F0502020204030204" pitchFamily="34" charset="0"/>
              </a:rPr>
              <a:t>Key challenges </a:t>
            </a:r>
            <a:r>
              <a:rPr lang="en-US" sz="2000" dirty="0">
                <a:solidFill>
                  <a:schemeClr val="tx1"/>
                </a:solidFill>
                <a:latin typeface="Calibri" panose="020F0502020204030204" pitchFamily="34" charset="0"/>
                <a:cs typeface="Calibri" panose="020F0502020204030204" pitchFamily="34" charset="0"/>
              </a:rPr>
              <a:t>for the ethical design and use of AI and data</a:t>
            </a:r>
          </a:p>
          <a:p>
            <a:r>
              <a:rPr lang="en-US" sz="2000" dirty="0">
                <a:solidFill>
                  <a:schemeClr val="tx1"/>
                </a:solidFill>
                <a:latin typeface="Calibri" panose="020F0502020204030204" pitchFamily="34" charset="0"/>
                <a:cs typeface="Calibri" panose="020F0502020204030204" pitchFamily="34" charset="0"/>
              </a:rPr>
              <a:t>How to </a:t>
            </a:r>
            <a:r>
              <a:rPr lang="en-US" sz="2000" b="1" dirty="0">
                <a:solidFill>
                  <a:schemeClr val="tx1"/>
                </a:solidFill>
                <a:latin typeface="Calibri" panose="020F0502020204030204" pitchFamily="34" charset="0"/>
                <a:cs typeface="Calibri" panose="020F0502020204030204" pitchFamily="34" charset="0"/>
              </a:rPr>
              <a:t>map</a:t>
            </a:r>
            <a:r>
              <a:rPr lang="en-US" sz="2000" dirty="0">
                <a:solidFill>
                  <a:schemeClr val="tx1"/>
                </a:solidFill>
                <a:latin typeface="Calibri" panose="020F0502020204030204" pitchFamily="34" charset="0"/>
                <a:cs typeface="Calibri" panose="020F0502020204030204" pitchFamily="34" charset="0"/>
              </a:rPr>
              <a:t> ethical values, principles, and practices onto AI &amp; Data, and how they relate to regulation, policy, and design</a:t>
            </a:r>
          </a:p>
          <a:p>
            <a:r>
              <a:rPr lang="en-US" sz="2000" dirty="0">
                <a:solidFill>
                  <a:schemeClr val="tx1"/>
                </a:solidFill>
                <a:latin typeface="Calibri" panose="020F0502020204030204" pitchFamily="34" charset="0"/>
                <a:cs typeface="Calibri" panose="020F0502020204030204" pitchFamily="34" charset="0"/>
              </a:rPr>
              <a:t>How to </a:t>
            </a:r>
            <a:r>
              <a:rPr lang="en-US" sz="2000" b="1" dirty="0">
                <a:solidFill>
                  <a:schemeClr val="tx1"/>
                </a:solidFill>
                <a:latin typeface="Calibri" panose="020F0502020204030204" pitchFamily="34" charset="0"/>
                <a:cs typeface="Calibri" panose="020F0502020204030204" pitchFamily="34" charset="0"/>
              </a:rPr>
              <a:t>identify</a:t>
            </a:r>
            <a:r>
              <a:rPr lang="en-US" sz="2000" dirty="0">
                <a:solidFill>
                  <a:schemeClr val="tx1"/>
                </a:solidFill>
                <a:latin typeface="Calibri" panose="020F0502020204030204" pitchFamily="34" charset="0"/>
                <a:cs typeface="Calibri" panose="020F0502020204030204" pitchFamily="34" charset="0"/>
              </a:rPr>
              <a:t> and </a:t>
            </a:r>
            <a:r>
              <a:rPr lang="en-US" sz="2000" b="1" dirty="0">
                <a:solidFill>
                  <a:schemeClr val="tx1"/>
                </a:solidFill>
                <a:latin typeface="Calibri" panose="020F0502020204030204" pitchFamily="34" charset="0"/>
                <a:cs typeface="Calibri" panose="020F0502020204030204" pitchFamily="34" charset="0"/>
              </a:rPr>
              <a:t>evaluate practical interventions </a:t>
            </a:r>
            <a:r>
              <a:rPr lang="en-US" sz="2000" dirty="0">
                <a:solidFill>
                  <a:schemeClr val="tx1"/>
                </a:solidFill>
                <a:latin typeface="Calibri" panose="020F0502020204030204" pitchFamily="34" charset="0"/>
                <a:cs typeface="Calibri" panose="020F0502020204030204" pitchFamily="34" charset="0"/>
              </a:rPr>
              <a:t>to align AI and data-intensive tools with ethical norms.</a:t>
            </a:r>
          </a:p>
          <a:p>
            <a:r>
              <a:rPr lang="en-US" sz="2000" dirty="0">
                <a:solidFill>
                  <a:schemeClr val="tx1"/>
                </a:solidFill>
                <a:latin typeface="Calibri" panose="020F0502020204030204" pitchFamily="34" charset="0"/>
                <a:cs typeface="Calibri" panose="020F0502020204030204" pitchFamily="34" charset="0"/>
              </a:rPr>
              <a:t>How to </a:t>
            </a:r>
            <a:r>
              <a:rPr lang="en-US" sz="2000" b="1" dirty="0">
                <a:solidFill>
                  <a:schemeClr val="tx1"/>
                </a:solidFill>
                <a:latin typeface="Calibri" panose="020F0502020204030204" pitchFamily="34" charset="0"/>
                <a:cs typeface="Calibri" panose="020F0502020204030204" pitchFamily="34" charset="0"/>
              </a:rPr>
              <a:t>translate</a:t>
            </a:r>
            <a:r>
              <a:rPr lang="en-US" sz="2000" dirty="0">
                <a:solidFill>
                  <a:schemeClr val="tx1"/>
                </a:solidFill>
                <a:latin typeface="Calibri" panose="020F0502020204030204" pitchFamily="34" charset="0"/>
                <a:cs typeface="Calibri" panose="020F0502020204030204" pitchFamily="34" charset="0"/>
              </a:rPr>
              <a:t> and </a:t>
            </a:r>
            <a:r>
              <a:rPr lang="en-US" sz="2000" b="1" dirty="0">
                <a:solidFill>
                  <a:schemeClr val="tx1"/>
                </a:solidFill>
                <a:latin typeface="Calibri" panose="020F0502020204030204" pitchFamily="34" charset="0"/>
                <a:cs typeface="Calibri" panose="020F0502020204030204" pitchFamily="34" charset="0"/>
              </a:rPr>
              <a:t>clearly communicate </a:t>
            </a:r>
            <a:r>
              <a:rPr lang="en-US" sz="2000" dirty="0">
                <a:solidFill>
                  <a:schemeClr val="tx1"/>
                </a:solidFill>
                <a:latin typeface="Calibri" panose="020F0502020204030204" pitchFamily="34" charset="0"/>
                <a:cs typeface="Calibri" panose="020F0502020204030204" pitchFamily="34" charset="0"/>
              </a:rPr>
              <a:t>ethical concepts and framings for diverse audiences and across multiple domains of data/AI application.</a:t>
            </a:r>
          </a:p>
          <a:p>
            <a:r>
              <a:rPr lang="en-US" sz="2000" dirty="0">
                <a:solidFill>
                  <a:schemeClr val="tx1"/>
                </a:solidFill>
                <a:latin typeface="Calibri" panose="020F0502020204030204" pitchFamily="34" charset="0"/>
                <a:cs typeface="Calibri" panose="020F0502020204030204" pitchFamily="34" charset="0"/>
              </a:rPr>
              <a:t>How to </a:t>
            </a:r>
            <a:r>
              <a:rPr lang="en-US" sz="2000" b="1" dirty="0">
                <a:solidFill>
                  <a:schemeClr val="tx1"/>
                </a:solidFill>
                <a:latin typeface="Calibri" panose="020F0502020204030204" pitchFamily="34" charset="0"/>
                <a:cs typeface="Calibri" panose="020F0502020204030204" pitchFamily="34" charset="0"/>
              </a:rPr>
              <a:t>lead</a:t>
            </a:r>
            <a:r>
              <a:rPr lang="en-US" sz="2000" dirty="0">
                <a:solidFill>
                  <a:schemeClr val="tx1"/>
                </a:solidFill>
                <a:latin typeface="Calibri" panose="020F0502020204030204" pitchFamily="34" charset="0"/>
                <a:cs typeface="Calibri" panose="020F0502020204030204" pitchFamily="34" charset="0"/>
              </a:rPr>
              <a:t> and </a:t>
            </a:r>
            <a:r>
              <a:rPr lang="en-US" sz="2000" b="1" dirty="0">
                <a:solidFill>
                  <a:schemeClr val="tx1"/>
                </a:solidFill>
                <a:latin typeface="Calibri" panose="020F0502020204030204" pitchFamily="34" charset="0"/>
                <a:cs typeface="Calibri" panose="020F0502020204030204" pitchFamily="34" charset="0"/>
              </a:rPr>
              <a:t>work collaboratively </a:t>
            </a:r>
            <a:r>
              <a:rPr lang="en-US" sz="2000" dirty="0">
                <a:solidFill>
                  <a:schemeClr val="tx1"/>
                </a:solidFill>
                <a:latin typeface="Calibri" panose="020F0502020204030204" pitchFamily="34" charset="0"/>
                <a:cs typeface="Calibri" panose="020F0502020204030204" pitchFamily="34" charset="0"/>
              </a:rPr>
              <a:t>with others to </a:t>
            </a:r>
            <a:r>
              <a:rPr lang="en-US" sz="2000" b="1" dirty="0">
                <a:solidFill>
                  <a:schemeClr val="tx1"/>
                </a:solidFill>
                <a:latin typeface="Calibri" panose="020F0502020204030204" pitchFamily="34" charset="0"/>
                <a:cs typeface="Calibri" panose="020F0502020204030204" pitchFamily="34" charset="0"/>
              </a:rPr>
              <a:t>produce</a:t>
            </a:r>
            <a:r>
              <a:rPr lang="en-US" sz="2000" dirty="0">
                <a:solidFill>
                  <a:schemeClr val="tx1"/>
                </a:solidFill>
                <a:latin typeface="Calibri" panose="020F0502020204030204" pitchFamily="34" charset="0"/>
                <a:cs typeface="Calibri" panose="020F0502020204030204" pitchFamily="34" charset="0"/>
              </a:rPr>
              <a:t> clear, accessible, and actionable guidance and tools for ethical design and governance of AI &amp; data technologies</a:t>
            </a:r>
          </a:p>
          <a:p>
            <a:endParaRPr lang="en-US" sz="2000" dirty="0">
              <a:latin typeface="Calibri" panose="020F0502020204030204" pitchFamily="34" charset="0"/>
              <a:cs typeface="Calibri" panose="020F0502020204030204" pitchFamily="34" charset="0"/>
            </a:endParaRPr>
          </a:p>
        </p:txBody>
      </p:sp>
      <p:sp>
        <p:nvSpPr>
          <p:cNvPr id="7" name="Title 5">
            <a:extLst>
              <a:ext uri="{FF2B5EF4-FFF2-40B4-BE49-F238E27FC236}">
                <a16:creationId xmlns:a16="http://schemas.microsoft.com/office/drawing/2014/main" id="{D4BF070C-5C74-5F23-0649-9286A5C1FCBB}"/>
              </a:ext>
            </a:extLst>
          </p:cNvPr>
          <p:cNvSpPr txBox="1">
            <a:spLocks/>
          </p:cNvSpPr>
          <p:nvPr/>
        </p:nvSpPr>
        <p:spPr>
          <a:xfrm>
            <a:off x="368643" y="615049"/>
            <a:ext cx="10515600" cy="75359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10000"/>
                  </a:schemeClr>
                </a:solidFill>
                <a:latin typeface="Source Sans Pro SemiBold" panose="020B0503030403020204" pitchFamily="34" charset="77"/>
                <a:ea typeface="+mj-ea"/>
                <a:cs typeface="+mj-cs"/>
              </a:defRPr>
            </a:lvl1pPr>
          </a:lstStyle>
          <a:p>
            <a:r>
              <a:rPr lang="en-US" dirty="0">
                <a:latin typeface="Calibri" panose="020F0502020204030204" pitchFamily="34" charset="0"/>
                <a:cs typeface="Calibri" panose="020F0502020204030204" pitchFamily="34" charset="0"/>
              </a:rPr>
              <a:t>What you’ll learn</a:t>
            </a:r>
          </a:p>
        </p:txBody>
      </p:sp>
    </p:spTree>
    <p:extLst>
      <p:ext uri="{BB962C8B-B14F-4D97-AF65-F5344CB8AC3E}">
        <p14:creationId xmlns:p14="http://schemas.microsoft.com/office/powerpoint/2010/main" val="369008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rgbClr val="AAAAAA"/>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subTnLst>
                                    <p:animClr clrSpc="rgb" dir="cw">
                                      <p:cBhvr override="childStyle">
                                        <p:cTn dur="1" fill="hold" display="0" masterRel="nextClick" afterEffect="1"/>
                                        <p:tgtEl>
                                          <p:spTgt spid="6">
                                            <p:txEl>
                                              <p:pRg st="1" end="1"/>
                                            </p:txEl>
                                          </p:spTgt>
                                        </p:tgtEl>
                                        <p:attrNameLst>
                                          <p:attrName>ppt_c</p:attrName>
                                        </p:attrNameLst>
                                      </p:cBhvr>
                                      <p:to>
                                        <a:srgbClr val="AAAAAA"/>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rgbClr val="AAAAAA"/>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subTnLst>
                                    <p:animClr clrSpc="rgb" dir="cw">
                                      <p:cBhvr override="childStyle">
                                        <p:cTn dur="1" fill="hold" display="0" masterRel="nextClick" afterEffect="1"/>
                                        <p:tgtEl>
                                          <p:spTgt spid="6">
                                            <p:txEl>
                                              <p:pRg st="3" end="3"/>
                                            </p:txEl>
                                          </p:spTgt>
                                        </p:tgtEl>
                                        <p:attrNameLst>
                                          <p:attrName>ppt_c</p:attrName>
                                        </p:attrNameLst>
                                      </p:cBhvr>
                                      <p:to>
                                        <a:srgbClr val="AAAAAA"/>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4B92BDF3-A891-7FCD-22E5-4BF94FA9B53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61" r="-8" b="-8"/>
          <a:stretch/>
        </p:blipFill>
        <p:spPr>
          <a:xfrm>
            <a:off x="9512659" y="4192774"/>
            <a:ext cx="2472420" cy="2468450"/>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6" name="Content Placeholder 2">
            <a:extLst>
              <a:ext uri="{FF2B5EF4-FFF2-40B4-BE49-F238E27FC236}">
                <a16:creationId xmlns:a16="http://schemas.microsoft.com/office/drawing/2014/main" id="{4CB999CD-108A-3963-047C-9F8F243AB419}"/>
              </a:ext>
            </a:extLst>
          </p:cNvPr>
          <p:cNvSpPr txBox="1">
            <a:spLocks/>
          </p:cNvSpPr>
          <p:nvPr/>
        </p:nvSpPr>
        <p:spPr>
          <a:xfrm>
            <a:off x="368643" y="2305343"/>
            <a:ext cx="9397293" cy="25055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tx1"/>
                </a:solidFill>
                <a:latin typeface="Calibri" panose="020F0502020204030204" pitchFamily="34" charset="0"/>
                <a:cs typeface="Calibri" panose="020F0502020204030204" pitchFamily="34" charset="0"/>
              </a:rPr>
              <a:t>Industry: </a:t>
            </a:r>
            <a:r>
              <a:rPr lang="en-GB" sz="2000" dirty="0">
                <a:solidFill>
                  <a:schemeClr val="tx1"/>
                </a:solidFill>
                <a:latin typeface="Calibri" panose="020F0502020204030204" pitchFamily="34" charset="0"/>
                <a:cs typeface="Calibri" panose="020F0502020204030204" pitchFamily="34" charset="0"/>
              </a:rPr>
              <a:t>Policy, compliance, trust and safety, UX, privacy and data governance, risk management, DEI, responsible innovation and product review/management teams</a:t>
            </a:r>
          </a:p>
          <a:p>
            <a:r>
              <a:rPr lang="en-GB" sz="2000" b="1" dirty="0">
                <a:solidFill>
                  <a:schemeClr val="tx1"/>
                </a:solidFill>
                <a:latin typeface="Calibri" panose="020F0502020204030204" pitchFamily="34" charset="0"/>
                <a:cs typeface="Calibri" panose="020F0502020204030204" pitchFamily="34" charset="0"/>
              </a:rPr>
              <a:t>Public Sector: </a:t>
            </a:r>
            <a:r>
              <a:rPr lang="en-GB" sz="2000" dirty="0">
                <a:solidFill>
                  <a:schemeClr val="tx1"/>
                </a:solidFill>
                <a:latin typeface="Calibri" panose="020F0502020204030204" pitchFamily="34" charset="0"/>
                <a:cs typeface="Calibri" panose="020F0502020204030204" pitchFamily="34" charset="0"/>
              </a:rPr>
              <a:t>Auditing, digital transformation and strategy groups, policy, regulatory and advisory bodies </a:t>
            </a:r>
          </a:p>
          <a:p>
            <a:r>
              <a:rPr lang="en-GB" sz="2000" b="1" dirty="0">
                <a:solidFill>
                  <a:schemeClr val="tx1"/>
                </a:solidFill>
                <a:latin typeface="Calibri" panose="020F0502020204030204" pitchFamily="34" charset="0"/>
                <a:cs typeface="Calibri" panose="020F0502020204030204" pitchFamily="34" charset="0"/>
              </a:rPr>
              <a:t>Third Sector/Civil Society: </a:t>
            </a:r>
            <a:r>
              <a:rPr lang="en-GB" sz="2000" dirty="0">
                <a:solidFill>
                  <a:schemeClr val="tx1"/>
                </a:solidFill>
                <a:latin typeface="Calibri" panose="020F0502020204030204" pitchFamily="34" charset="0"/>
                <a:cs typeface="Calibri" panose="020F0502020204030204" pitchFamily="34" charset="0"/>
              </a:rPr>
              <a:t>Citizen advocacy groups, philanthropic foundations, think tanks, watchdog orgs, human rights organisations, non-profit public services and research organisations</a:t>
            </a:r>
          </a:p>
          <a:p>
            <a:endParaRPr lang="en-US" sz="2000" dirty="0">
              <a:latin typeface="Calibri" panose="020F0502020204030204" pitchFamily="34" charset="0"/>
              <a:cs typeface="Calibri" panose="020F0502020204030204" pitchFamily="34" charset="0"/>
            </a:endParaRPr>
          </a:p>
        </p:txBody>
      </p:sp>
      <p:sp>
        <p:nvSpPr>
          <p:cNvPr id="7" name="Title 5">
            <a:extLst>
              <a:ext uri="{FF2B5EF4-FFF2-40B4-BE49-F238E27FC236}">
                <a16:creationId xmlns:a16="http://schemas.microsoft.com/office/drawing/2014/main" id="{D4BF070C-5C74-5F23-0649-9286A5C1FCBB}"/>
              </a:ext>
            </a:extLst>
          </p:cNvPr>
          <p:cNvSpPr txBox="1">
            <a:spLocks/>
          </p:cNvSpPr>
          <p:nvPr/>
        </p:nvSpPr>
        <p:spPr>
          <a:xfrm>
            <a:off x="368643" y="984828"/>
            <a:ext cx="10515600" cy="75359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10000"/>
                  </a:schemeClr>
                </a:solidFill>
                <a:latin typeface="Source Sans Pro SemiBold" panose="020B0503030403020204" pitchFamily="34" charset="77"/>
                <a:ea typeface="+mj-ea"/>
                <a:cs typeface="+mj-cs"/>
              </a:defRPr>
            </a:lvl1pPr>
          </a:lstStyle>
          <a:p>
            <a:r>
              <a:rPr lang="en-GB" dirty="0">
                <a:latin typeface="Calibri" panose="020F0502020204030204" pitchFamily="34" charset="0"/>
                <a:cs typeface="Calibri" panose="020F0502020204030204" pitchFamily="34" charset="0"/>
              </a:rPr>
              <a:t>Who needs the skills you’ll get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63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rgbClr val="AAAAAA"/>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subTnLst>
                                    <p:animClr clrSpc="rgb" dir="cw">
                                      <p:cBhvr override="childStyle">
                                        <p:cTn dur="1" fill="hold" display="0" masterRel="nextClick" afterEffect="1"/>
                                        <p:tgtEl>
                                          <p:spTgt spid="6">
                                            <p:txEl>
                                              <p:pRg st="1" end="1"/>
                                            </p:txEl>
                                          </p:spTgt>
                                        </p:tgtEl>
                                        <p:attrNameLst>
                                          <p:attrName>ppt_c</p:attrName>
                                        </p:attrNameLst>
                                      </p:cBhvr>
                                      <p:to>
                                        <a:srgbClr val="AAAAAA"/>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subTnLst>
                                    <p:animClr clrSpc="rgb" dir="cw">
                                      <p:cBhvr override="childStyle">
                                        <p:cTn dur="1" fill="hold" display="0" masterRel="nextClick" afterEffect="1"/>
                                        <p:tgtEl>
                                          <p:spTgt spid="6">
                                            <p:txEl>
                                              <p:pRg st="2" end="2"/>
                                            </p:txEl>
                                          </p:spTgt>
                                        </p:tgtEl>
                                        <p:attrNameLst>
                                          <p:attrName>ppt_c</p:attrName>
                                        </p:attrNameLst>
                                      </p:cBhvr>
                                      <p:to>
                                        <a:srgbClr val="AAAAAA"/>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BA64A383-6EE2-CC81-2E53-90A2368F1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9DDF50E-2E89-8BDA-7DC4-182B8EAEEC2C}"/>
              </a:ext>
            </a:extLst>
          </p:cNvPr>
          <p:cNvSpPr/>
          <p:nvPr/>
        </p:nvSpPr>
        <p:spPr>
          <a:xfrm>
            <a:off x="530404" y="1318461"/>
            <a:ext cx="11303007" cy="646331"/>
          </a:xfrm>
          <a:prstGeom prst="rect">
            <a:avLst/>
          </a:prstGeom>
        </p:spPr>
        <p:txBody>
          <a:bodyPr wrap="square">
            <a:spAutoFit/>
          </a:bodyPr>
          <a:lstStyle/>
          <a:p>
            <a:r>
              <a:rPr lang="en-GB" dirty="0">
                <a:solidFill>
                  <a:schemeClr val="bg1"/>
                </a:solidFill>
                <a:latin typeface="Calibri" panose="020F0502020204030204" pitchFamily="34" charset="0"/>
                <a:cs typeface="Calibri" panose="020F0502020204030204" pitchFamily="34" charset="0"/>
              </a:rPr>
              <a:t>The EFI shared core courses teach you basic data skills and interdisciplinary thinking.</a:t>
            </a:r>
          </a:p>
          <a:p>
            <a:r>
              <a:rPr lang="en-GB" dirty="0">
                <a:solidFill>
                  <a:schemeClr val="bg1"/>
                </a:solidFill>
                <a:latin typeface="Calibri" panose="020F0502020204030204" pitchFamily="34" charset="0"/>
                <a:cs typeface="Calibri" panose="020F0502020204030204" pitchFamily="34" charset="0"/>
              </a:rPr>
              <a:t>The AI and Data ethics core courses focus on </a:t>
            </a:r>
            <a:r>
              <a:rPr lang="en-GB" sz="1800" b="1" dirty="0">
                <a:solidFill>
                  <a:schemeClr val="bg1"/>
                </a:solidFill>
                <a:latin typeface="Calibri" panose="020F0502020204030204" pitchFamily="34" charset="0"/>
                <a:cs typeface="Calibri" panose="020F0502020204030204" pitchFamily="34" charset="0"/>
              </a:rPr>
              <a:t>DATA &amp; AI ETHICS, LAW &amp; GOVERNANCE DATA ETHICS AS A PRACTICE</a:t>
            </a:r>
            <a:r>
              <a:rPr lang="en-GB" dirty="0">
                <a:solidFill>
                  <a:schemeClr val="bg1"/>
                </a:solidFill>
                <a:latin typeface="Calibri" panose="020F0502020204030204" pitchFamily="34" charset="0"/>
                <a:cs typeface="Calibri" panose="020F0502020204030204" pitchFamily="34" charset="0"/>
              </a:rPr>
              <a:t>)</a:t>
            </a:r>
            <a:endParaRPr lang="en-GB" dirty="0">
              <a:solidFill>
                <a:schemeClr val="bg1"/>
              </a:solidFill>
            </a:endParaRPr>
          </a:p>
        </p:txBody>
      </p:sp>
      <p:sp>
        <p:nvSpPr>
          <p:cNvPr id="4" name="Rectangle 3">
            <a:extLst>
              <a:ext uri="{FF2B5EF4-FFF2-40B4-BE49-F238E27FC236}">
                <a16:creationId xmlns:a16="http://schemas.microsoft.com/office/drawing/2014/main" id="{76783934-6DC2-82AF-47FF-B6A08E1980E8}"/>
              </a:ext>
            </a:extLst>
          </p:cNvPr>
          <p:cNvSpPr/>
          <p:nvPr/>
        </p:nvSpPr>
        <p:spPr>
          <a:xfrm>
            <a:off x="530405" y="729734"/>
            <a:ext cx="4928069" cy="523220"/>
          </a:xfrm>
          <a:prstGeom prst="rect">
            <a:avLst/>
          </a:prstGeom>
        </p:spPr>
        <p:txBody>
          <a:bodyPr wrap="square">
            <a:spAutoFit/>
          </a:bodyPr>
          <a:lstStyle/>
          <a:p>
            <a:r>
              <a:rPr lang="en-GB" sz="2800" b="1" dirty="0">
                <a:solidFill>
                  <a:schemeClr val="bg1"/>
                </a:solidFill>
                <a:latin typeface="Calibri" panose="020F0502020204030204" pitchFamily="34" charset="0"/>
                <a:cs typeface="Calibri" panose="020F0502020204030204" pitchFamily="34" charset="0"/>
              </a:rPr>
              <a:t>What you will do and learn</a:t>
            </a:r>
          </a:p>
        </p:txBody>
      </p:sp>
      <p:sp>
        <p:nvSpPr>
          <p:cNvPr id="5" name="Rectangle 4">
            <a:extLst>
              <a:ext uri="{FF2B5EF4-FFF2-40B4-BE49-F238E27FC236}">
                <a16:creationId xmlns:a16="http://schemas.microsoft.com/office/drawing/2014/main" id="{2951A596-D095-3306-C0CE-3E33A2EB3063}"/>
              </a:ext>
            </a:extLst>
          </p:cNvPr>
          <p:cNvSpPr/>
          <p:nvPr/>
        </p:nvSpPr>
        <p:spPr>
          <a:xfrm>
            <a:off x="358588" y="2123220"/>
            <a:ext cx="5171148" cy="5539978"/>
          </a:xfrm>
          <a:prstGeom prst="rect">
            <a:avLst/>
          </a:prstGeom>
        </p:spPr>
        <p:txBody>
          <a:bodyPr wrap="square">
            <a:spAutoFit/>
          </a:bodyPr>
          <a:lstStyle/>
          <a:p>
            <a:r>
              <a:rPr lang="en-GB" sz="2800" b="1" dirty="0">
                <a:latin typeface="Calibri" panose="020F0502020204030204" pitchFamily="34" charset="0"/>
                <a:cs typeface="Calibri" panose="020F0502020204030204" pitchFamily="34" charset="0"/>
              </a:rPr>
              <a:t>Elective courses</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Likely to cover areas including:</a:t>
            </a:r>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Algorithmic Bias, Fairness and Justice</a:t>
            </a:r>
          </a:p>
          <a:p>
            <a:r>
              <a:rPr lang="en-GB" b="1" dirty="0">
                <a:latin typeface="Calibri" panose="020F0502020204030204" pitchFamily="34" charset="0"/>
                <a:cs typeface="Calibri" panose="020F0502020204030204" pitchFamily="34" charset="0"/>
              </a:rPr>
              <a:t>Translational Data and AI Ethics</a:t>
            </a:r>
          </a:p>
          <a:p>
            <a:r>
              <a:rPr lang="en-GB" b="1" dirty="0">
                <a:latin typeface="Calibri" panose="020F0502020204030204" pitchFamily="34" charset="0"/>
                <a:cs typeface="Calibri" panose="020F0502020204030204" pitchFamily="34" charset="0"/>
              </a:rPr>
              <a:t>Ethics of Robotics and Autonomous Systems</a:t>
            </a:r>
          </a:p>
          <a:p>
            <a:r>
              <a:rPr lang="en-GB" b="1" dirty="0">
                <a:latin typeface="Calibri" panose="020F0502020204030204" pitchFamily="34" charset="0"/>
                <a:cs typeface="Calibri" panose="020F0502020204030204" pitchFamily="34" charset="0"/>
              </a:rPr>
              <a:t>Democracy, Rights &amp; the Rule of Law in the Data-Driven Society</a:t>
            </a:r>
          </a:p>
          <a:p>
            <a:r>
              <a:rPr lang="en-GB" b="1" dirty="0">
                <a:latin typeface="Calibri" panose="020F0502020204030204" pitchFamily="34" charset="0"/>
                <a:cs typeface="Calibri" panose="020F0502020204030204" pitchFamily="34" charset="0"/>
              </a:rPr>
              <a:t>__________________________________</a:t>
            </a:r>
          </a:p>
          <a:p>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Digital Influence</a:t>
            </a:r>
          </a:p>
          <a:p>
            <a:r>
              <a:rPr lang="en-GB" b="1" dirty="0">
                <a:latin typeface="Calibri" panose="020F0502020204030204" pitchFamily="34" charset="0"/>
                <a:cs typeface="Calibri" panose="020F0502020204030204" pitchFamily="34" charset="0"/>
              </a:rPr>
              <a:t>Coloniality of Data</a:t>
            </a:r>
          </a:p>
          <a:p>
            <a:r>
              <a:rPr lang="en-GB" b="1" dirty="0">
                <a:latin typeface="Calibri" panose="020F0502020204030204" pitchFamily="34" charset="0"/>
                <a:cs typeface="Calibri" panose="020F0502020204030204" pitchFamily="34" charset="0"/>
              </a:rPr>
              <a:t>Work Futures</a:t>
            </a:r>
          </a:p>
          <a:p>
            <a:r>
              <a:rPr lang="en-GB" b="1" dirty="0">
                <a:latin typeface="Calibri" panose="020F0502020204030204" pitchFamily="34" charset="0"/>
                <a:cs typeface="Calibri" panose="020F0502020204030204" pitchFamily="34" charset="0"/>
              </a:rPr>
              <a:t>Education, Personalisation and Surveillance</a:t>
            </a:r>
          </a:p>
          <a:p>
            <a:r>
              <a:rPr lang="en-GB" b="1" dirty="0">
                <a:latin typeface="Calibri" panose="020F0502020204030204" pitchFamily="34" charset="0"/>
                <a:cs typeface="Calibri" panose="020F0502020204030204" pitchFamily="34" charset="0"/>
              </a:rPr>
              <a:t>Narratives of Digital Capitalism</a:t>
            </a:r>
          </a:p>
          <a:p>
            <a:br>
              <a:rPr lang="en-GB" dirty="0">
                <a:latin typeface="Calibri" panose="020F0502020204030204" pitchFamily="34" charset="0"/>
                <a:cs typeface="Calibri" panose="020F0502020204030204" pitchFamily="34" charset="0"/>
              </a:rPr>
            </a:br>
            <a:br>
              <a:rPr lang="en-GB" sz="2800" b="1" dirty="0">
                <a:latin typeface="Calibri" panose="020F0502020204030204" pitchFamily="34" charset="0"/>
                <a:cs typeface="Calibri" panose="020F0502020204030204" pitchFamily="34" charset="0"/>
              </a:rPr>
            </a:br>
            <a:br>
              <a:rPr lang="en-GB" sz="2800" b="1" dirty="0">
                <a:latin typeface="Calibri" panose="020F0502020204030204" pitchFamily="34" charset="0"/>
                <a:cs typeface="Calibri" panose="020F0502020204030204" pitchFamily="34" charset="0"/>
              </a:rPr>
            </a:br>
            <a:endParaRPr lang="en-GB" dirty="0"/>
          </a:p>
        </p:txBody>
      </p:sp>
      <p:sp>
        <p:nvSpPr>
          <p:cNvPr id="7" name="TextBox 6">
            <a:extLst>
              <a:ext uri="{FF2B5EF4-FFF2-40B4-BE49-F238E27FC236}">
                <a16:creationId xmlns:a16="http://schemas.microsoft.com/office/drawing/2014/main" id="{17A1B1CE-A8A6-B95D-D1BB-04AFDACE1772}"/>
              </a:ext>
            </a:extLst>
          </p:cNvPr>
          <p:cNvSpPr txBox="1"/>
          <p:nvPr/>
        </p:nvSpPr>
        <p:spPr>
          <a:xfrm>
            <a:off x="5701553" y="2200336"/>
            <a:ext cx="6131859" cy="4678204"/>
          </a:xfrm>
          <a:prstGeom prst="rect">
            <a:avLst/>
          </a:prstGeom>
          <a:noFill/>
        </p:spPr>
        <p:txBody>
          <a:bodyPr wrap="square">
            <a:spAutoFit/>
          </a:bodyPr>
          <a:lstStyle/>
          <a:p>
            <a:pPr marL="0" indent="0">
              <a:buNone/>
            </a:pPr>
            <a:r>
              <a:rPr lang="en-GB" sz="2800" b="1" dirty="0">
                <a:latin typeface="Calibri" panose="020F0502020204030204" pitchFamily="34" charset="0"/>
                <a:cs typeface="Calibri" panose="020F0502020204030204" pitchFamily="34" charset="0"/>
              </a:rPr>
              <a:t>PROJECT</a:t>
            </a:r>
            <a:endParaRPr lang="en-GB" sz="1800" b="1" dirty="0">
              <a:solidFill>
                <a:schemeClr val="tx1"/>
              </a:solidFill>
              <a:latin typeface="Calibri" panose="020F0502020204030204" pitchFamily="34" charset="0"/>
              <a:cs typeface="Calibri" panose="020F0502020204030204" pitchFamily="34" charset="0"/>
            </a:endParaRPr>
          </a:p>
          <a:p>
            <a:pPr marL="0" indent="0">
              <a:buNone/>
            </a:pPr>
            <a:r>
              <a:rPr lang="en-GB" sz="1800" dirty="0">
                <a:solidFill>
                  <a:schemeClr val="tx1"/>
                </a:solidFill>
                <a:latin typeface="Calibri" panose="020F0502020204030204" pitchFamily="34" charset="0"/>
                <a:cs typeface="Calibri" panose="020F0502020204030204" pitchFamily="34" charset="0"/>
              </a:rPr>
              <a:t>- ethical design of ‘smart’ and sustainable cities</a:t>
            </a:r>
          </a:p>
          <a:p>
            <a:pPr marL="0" indent="0">
              <a:buNone/>
            </a:pPr>
            <a:r>
              <a:rPr lang="en-GB" sz="1800" dirty="0">
                <a:solidFill>
                  <a:schemeClr val="tx1"/>
                </a:solidFill>
                <a:latin typeface="Calibri" panose="020F0502020204030204" pitchFamily="34" charset="0"/>
                <a:cs typeface="Calibri" panose="020F0502020204030204" pitchFamily="34" charset="0"/>
              </a:rPr>
              <a:t>- ethical use of AI to optimise allocation of health care resources</a:t>
            </a:r>
          </a:p>
          <a:p>
            <a:pPr marL="0" indent="0">
              <a:buNone/>
            </a:pPr>
            <a:r>
              <a:rPr lang="en-GB" sz="1800" dirty="0">
                <a:solidFill>
                  <a:schemeClr val="tx1"/>
                </a:solidFill>
                <a:latin typeface="Calibri" panose="020F0502020204030204" pitchFamily="34" charset="0"/>
                <a:cs typeface="Calibri" panose="020F0502020204030204" pitchFamily="34" charset="0"/>
              </a:rPr>
              <a:t>- ethical use of data to identify bias/discrimination in the judicial system</a:t>
            </a:r>
          </a:p>
          <a:p>
            <a:pPr marL="0" indent="0">
              <a:buNone/>
            </a:pPr>
            <a:r>
              <a:rPr lang="en-GB" sz="1800" dirty="0">
                <a:solidFill>
                  <a:schemeClr val="tx1"/>
                </a:solidFill>
                <a:latin typeface="Calibri" panose="020F0502020204030204" pitchFamily="34" charset="0"/>
                <a:cs typeface="Calibri" panose="020F0502020204030204" pitchFamily="34" charset="0"/>
              </a:rPr>
              <a:t>- ethical use of analytics to identify at-risk children in the social care system </a:t>
            </a:r>
          </a:p>
          <a:p>
            <a:pPr marL="0" indent="0">
              <a:buNone/>
            </a:pPr>
            <a:r>
              <a:rPr lang="en-GB" sz="1800" dirty="0">
                <a:solidFill>
                  <a:schemeClr val="tx1"/>
                </a:solidFill>
                <a:latin typeface="Calibri" panose="020F0502020204030204" pitchFamily="34" charset="0"/>
                <a:cs typeface="Calibri" panose="020F0502020204030204" pitchFamily="34" charset="0"/>
              </a:rPr>
              <a:t>- ethical use of biometric data to predict and manage disease outbreaks</a:t>
            </a:r>
          </a:p>
          <a:p>
            <a:pPr marL="0" indent="0">
              <a:buNone/>
            </a:pPr>
            <a:r>
              <a:rPr lang="en-GB" sz="1800" dirty="0">
                <a:solidFill>
                  <a:schemeClr val="tx1"/>
                </a:solidFill>
                <a:latin typeface="Calibri" panose="020F0502020204030204" pitchFamily="34" charset="0"/>
                <a:cs typeface="Calibri" panose="020F0502020204030204" pitchFamily="34" charset="0"/>
              </a:rPr>
              <a:t>- ethical design of robots for use to support elder care</a:t>
            </a:r>
          </a:p>
          <a:p>
            <a:pPr marL="0" indent="0">
              <a:buNone/>
            </a:pPr>
            <a:r>
              <a:rPr lang="en-GB" sz="1800" dirty="0">
                <a:solidFill>
                  <a:schemeClr val="tx1"/>
                </a:solidFill>
                <a:latin typeface="Calibri" panose="020F0502020204030204" pitchFamily="34" charset="0"/>
                <a:cs typeface="Calibri" panose="020F0502020204030204" pitchFamily="34" charset="0"/>
              </a:rPr>
              <a:t>- ethical design of ‘open data’ tools to increase government transparency</a:t>
            </a:r>
          </a:p>
          <a:p>
            <a:pPr marL="0" indent="0">
              <a:buNone/>
            </a:pPr>
            <a:r>
              <a:rPr lang="en-GB" sz="1800" dirty="0">
                <a:solidFill>
                  <a:schemeClr val="tx1"/>
                </a:solidFill>
                <a:latin typeface="Calibri" panose="020F0502020204030204" pitchFamily="34" charset="0"/>
                <a:cs typeface="Calibri" panose="020F0502020204030204" pitchFamily="34" charset="0"/>
              </a:rPr>
              <a:t>- ethical design of AI tools for content moderation/disinformation detection</a:t>
            </a:r>
          </a:p>
          <a:p>
            <a:pPr marL="0" indent="0">
              <a:buNone/>
            </a:pPr>
            <a:r>
              <a:rPr lang="en-GB" sz="18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9069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5FB93CD-7810-DC7D-037D-C9CDA01CC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 y="-23615"/>
            <a:ext cx="12192000" cy="67437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DE5693D-0B57-5D98-5D07-F857815DBC66}"/>
              </a:ext>
            </a:extLst>
          </p:cNvPr>
          <p:cNvSpPr/>
          <p:nvPr/>
        </p:nvSpPr>
        <p:spPr>
          <a:xfrm>
            <a:off x="0" y="5924145"/>
            <a:ext cx="12192000" cy="9338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0566A77-DE20-9982-8A6F-84C7D1B2029E}"/>
              </a:ext>
            </a:extLst>
          </p:cNvPr>
          <p:cNvPicPr>
            <a:picLocks noChangeAspect="1"/>
          </p:cNvPicPr>
          <p:nvPr/>
        </p:nvPicPr>
        <p:blipFill>
          <a:blip r:embed="rId4"/>
          <a:stretch>
            <a:fillRect/>
          </a:stretch>
        </p:blipFill>
        <p:spPr>
          <a:xfrm>
            <a:off x="839010" y="6062058"/>
            <a:ext cx="2897627" cy="658027"/>
          </a:xfrm>
          <a:prstGeom prst="rect">
            <a:avLst/>
          </a:prstGeom>
        </p:spPr>
      </p:pic>
      <p:sp>
        <p:nvSpPr>
          <p:cNvPr id="18" name="TextBox 17">
            <a:extLst>
              <a:ext uri="{FF2B5EF4-FFF2-40B4-BE49-F238E27FC236}">
                <a16:creationId xmlns:a16="http://schemas.microsoft.com/office/drawing/2014/main" id="{1D982AC3-24A3-E881-B2F6-36E31276FD29}"/>
              </a:ext>
            </a:extLst>
          </p:cNvPr>
          <p:cNvSpPr txBox="1"/>
          <p:nvPr/>
        </p:nvSpPr>
        <p:spPr>
          <a:xfrm>
            <a:off x="9012562" y="6206405"/>
            <a:ext cx="6653718" cy="369332"/>
          </a:xfrm>
          <a:prstGeom prst="rect">
            <a:avLst/>
          </a:prstGeom>
          <a:noFill/>
        </p:spPr>
        <p:txBody>
          <a:bodyPr wrap="square">
            <a:spAutoFit/>
          </a:bodyPr>
          <a:lstStyle/>
          <a:p>
            <a:r>
              <a:rPr lang="en-GB" b="0" i="0" dirty="0">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b="0" i="0" dirty="0" err="1">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ChallengeCreateChange</a:t>
            </a:r>
            <a:endParaRPr lang="en-US" dirty="0">
              <a:solidFill>
                <a:schemeClr val="bg2">
                  <a:lumMod val="9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le 1">
            <a:extLst>
              <a:ext uri="{FF2B5EF4-FFF2-40B4-BE49-F238E27FC236}">
                <a16:creationId xmlns:a16="http://schemas.microsoft.com/office/drawing/2014/main" id="{01623FF3-251E-8115-F3C3-F39A7B2BA72A}"/>
              </a:ext>
            </a:extLst>
          </p:cNvPr>
          <p:cNvSpPr txBox="1">
            <a:spLocks/>
          </p:cNvSpPr>
          <p:nvPr/>
        </p:nvSpPr>
        <p:spPr>
          <a:xfrm>
            <a:off x="-1504" y="786154"/>
            <a:ext cx="12193504" cy="653672"/>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You and EFI</a:t>
            </a:r>
            <a:endPar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endParaRPr>
          </a:p>
        </p:txBody>
      </p:sp>
      <p:sp>
        <p:nvSpPr>
          <p:cNvPr id="6" name="Title 1">
            <a:extLst>
              <a:ext uri="{FF2B5EF4-FFF2-40B4-BE49-F238E27FC236}">
                <a16:creationId xmlns:a16="http://schemas.microsoft.com/office/drawing/2014/main" id="{14BDBBC2-84B3-F09A-32F8-2DBBFE4D0E7B}"/>
              </a:ext>
            </a:extLst>
          </p:cNvPr>
          <p:cNvSpPr txBox="1">
            <a:spLocks/>
          </p:cNvSpPr>
          <p:nvPr/>
        </p:nvSpPr>
        <p:spPr>
          <a:xfrm>
            <a:off x="2484973" y="1751500"/>
            <a:ext cx="9707027" cy="3068150"/>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Learning beyond the “classroom”</a:t>
            </a:r>
          </a:p>
          <a:p>
            <a:pPr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EFI events programme</a:t>
            </a:r>
          </a:p>
          <a:p>
            <a:pPr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Subject area events and seminars</a:t>
            </a:r>
          </a:p>
          <a:p>
            <a:pPr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University wide events</a:t>
            </a:r>
          </a:p>
          <a:p>
            <a:pPr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Find your community </a:t>
            </a:r>
          </a:p>
          <a:p>
            <a:pPr fontAlgn="t">
              <a:lnSpc>
                <a:spcPct val="100000"/>
              </a:lnSpc>
              <a:spcBef>
                <a:spcPts val="600"/>
              </a:spcBef>
              <a:spcAft>
                <a:spcPts val="600"/>
              </a:spcAft>
              <a:defRPr/>
            </a:pPr>
            <a:r>
              <a:rPr lang="en-GB" sz="2000" dirty="0">
                <a:solidFill>
                  <a:prstClr val="white"/>
                </a:solidFill>
                <a:latin typeface="Calibri" panose="020F0502020204030204"/>
                <a:cs typeface="Arial" panose="020B0604020202020204" pitchFamily="34" charset="0"/>
              </a:rPr>
              <a:t>Make your community</a:t>
            </a:r>
          </a:p>
          <a:p>
            <a:pPr fontAlgn="t">
              <a:lnSpc>
                <a:spcPct val="100000"/>
              </a:lnSpc>
              <a:spcBef>
                <a:spcPts val="600"/>
              </a:spcBef>
              <a:spcAft>
                <a:spcPts val="600"/>
              </a:spcAft>
              <a:defRPr/>
            </a:pPr>
            <a:endParaRPr lang="en-GB" sz="2000" dirty="0">
              <a:solidFill>
                <a:prstClr val="white"/>
              </a:solidFill>
              <a:latin typeface="Calibri" panose="020F0502020204030204"/>
              <a:cs typeface="Arial" panose="020B0604020202020204" pitchFamily="34" charset="0"/>
            </a:endParaRPr>
          </a:p>
          <a:p>
            <a:pPr fontAlgn="t">
              <a:lnSpc>
                <a:spcPct val="100000"/>
              </a:lnSpc>
              <a:spcBef>
                <a:spcPts val="600"/>
              </a:spcBef>
              <a:spcAft>
                <a:spcPts val="600"/>
              </a:spcAft>
              <a:defRPr/>
            </a:pPr>
            <a:endParaRPr lang="en-GB" sz="2000" dirty="0">
              <a:solidFill>
                <a:prstClr val="white"/>
              </a:solidFill>
              <a:latin typeface="Calibri" panose="020F0502020204030204"/>
              <a:cs typeface="Arial" panose="020B0604020202020204" pitchFamily="34" charset="0"/>
            </a:endParaRPr>
          </a:p>
          <a:p>
            <a:pPr lvl="0" fontAlgn="t">
              <a:lnSpc>
                <a:spcPct val="100000"/>
              </a:lnSpc>
              <a:spcBef>
                <a:spcPts val="600"/>
              </a:spcBef>
              <a:spcAft>
                <a:spcPts val="600"/>
              </a:spcAft>
              <a:defRPr/>
            </a:pPr>
            <a:endParaRPr lang="en-GB" sz="2000" dirty="0">
              <a:solidFill>
                <a:prstClr val="white"/>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395309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2FE679D-DFCC-1F5D-0FE7-7309731F7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 y="0"/>
            <a:ext cx="12192000" cy="6934200"/>
          </a:xfrm>
          <a:prstGeom prst="rect">
            <a:avLst/>
          </a:prstGeom>
        </p:spPr>
      </p:pic>
      <p:sp>
        <p:nvSpPr>
          <p:cNvPr id="16" name="Rectangle 15">
            <a:extLst>
              <a:ext uri="{FF2B5EF4-FFF2-40B4-BE49-F238E27FC236}">
                <a16:creationId xmlns:a16="http://schemas.microsoft.com/office/drawing/2014/main" id="{0DE5693D-0B57-5D98-5D07-F857815DBC66}"/>
              </a:ext>
            </a:extLst>
          </p:cNvPr>
          <p:cNvSpPr/>
          <p:nvPr/>
        </p:nvSpPr>
        <p:spPr>
          <a:xfrm>
            <a:off x="0" y="5924145"/>
            <a:ext cx="12192000" cy="9338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0566A77-DE20-9982-8A6F-84C7D1B2029E}"/>
              </a:ext>
            </a:extLst>
          </p:cNvPr>
          <p:cNvPicPr>
            <a:picLocks noChangeAspect="1"/>
          </p:cNvPicPr>
          <p:nvPr/>
        </p:nvPicPr>
        <p:blipFill>
          <a:blip r:embed="rId4"/>
          <a:stretch>
            <a:fillRect/>
          </a:stretch>
        </p:blipFill>
        <p:spPr>
          <a:xfrm>
            <a:off x="839010" y="6062058"/>
            <a:ext cx="2897627" cy="658027"/>
          </a:xfrm>
          <a:prstGeom prst="rect">
            <a:avLst/>
          </a:prstGeom>
        </p:spPr>
      </p:pic>
      <p:sp>
        <p:nvSpPr>
          <p:cNvPr id="18" name="TextBox 17">
            <a:extLst>
              <a:ext uri="{FF2B5EF4-FFF2-40B4-BE49-F238E27FC236}">
                <a16:creationId xmlns:a16="http://schemas.microsoft.com/office/drawing/2014/main" id="{1D982AC3-24A3-E881-B2F6-36E31276FD29}"/>
              </a:ext>
            </a:extLst>
          </p:cNvPr>
          <p:cNvSpPr txBox="1"/>
          <p:nvPr/>
        </p:nvSpPr>
        <p:spPr>
          <a:xfrm>
            <a:off x="9012562" y="6206405"/>
            <a:ext cx="6653718" cy="369332"/>
          </a:xfrm>
          <a:prstGeom prst="rect">
            <a:avLst/>
          </a:prstGeom>
          <a:noFill/>
        </p:spPr>
        <p:txBody>
          <a:bodyPr wrap="square">
            <a:spAutoFit/>
          </a:bodyPr>
          <a:lstStyle/>
          <a:p>
            <a:r>
              <a:rPr lang="en-GB" b="0" i="0" dirty="0">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b="0" i="0" dirty="0" err="1">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ChallengeCreateChange</a:t>
            </a:r>
            <a:endParaRPr lang="en-US" dirty="0">
              <a:solidFill>
                <a:schemeClr val="bg2">
                  <a:lumMod val="9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le 1">
            <a:extLst>
              <a:ext uri="{FF2B5EF4-FFF2-40B4-BE49-F238E27FC236}">
                <a16:creationId xmlns:a16="http://schemas.microsoft.com/office/drawing/2014/main" id="{01623FF3-251E-8115-F3C3-F39A7B2BA72A}"/>
              </a:ext>
            </a:extLst>
          </p:cNvPr>
          <p:cNvSpPr txBox="1">
            <a:spLocks/>
          </p:cNvSpPr>
          <p:nvPr/>
        </p:nvSpPr>
        <p:spPr>
          <a:xfrm>
            <a:off x="-1504" y="786154"/>
            <a:ext cx="12193504" cy="653672"/>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Luksic Scholarship at Edinburgh Futures Institute</a:t>
            </a:r>
            <a:endPar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endParaRPr>
          </a:p>
        </p:txBody>
      </p:sp>
      <p:sp>
        <p:nvSpPr>
          <p:cNvPr id="6" name="Title 1">
            <a:extLst>
              <a:ext uri="{FF2B5EF4-FFF2-40B4-BE49-F238E27FC236}">
                <a16:creationId xmlns:a16="http://schemas.microsoft.com/office/drawing/2014/main" id="{14BDBBC2-84B3-F09A-32F8-2DBBFE4D0E7B}"/>
              </a:ext>
            </a:extLst>
          </p:cNvPr>
          <p:cNvSpPr txBox="1">
            <a:spLocks/>
          </p:cNvSpPr>
          <p:nvPr/>
        </p:nvSpPr>
        <p:spPr>
          <a:xfrm>
            <a:off x="1179443" y="1613457"/>
            <a:ext cx="11012557" cy="4196584"/>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latin typeface="Calibri"/>
                <a:ea typeface="Calibri"/>
                <a:cs typeface="Calibri"/>
              </a:rPr>
              <a:t>The Luksic Scholarship at EFI offers 3 scholarships for On-Campus, Full-Time study of one of the following programmes:  MSc AI and Data Ethics or the MSc Circular Economy</a:t>
            </a:r>
          </a:p>
          <a:p>
            <a:endParaRPr lang="en-GB" sz="2000" b="1" dirty="0">
              <a:solidFill>
                <a:schemeClr val="bg1"/>
              </a:solidFill>
              <a:latin typeface="Calibri"/>
              <a:ea typeface="Calibri"/>
              <a:cs typeface="Calibri"/>
            </a:endParaRPr>
          </a:p>
          <a:p>
            <a:r>
              <a:rPr lang="en-GB" sz="2000" b="1" dirty="0">
                <a:solidFill>
                  <a:schemeClr val="bg1"/>
                </a:solidFill>
                <a:latin typeface="Calibri"/>
                <a:ea typeface="Calibri"/>
                <a:cs typeface="Calibri"/>
              </a:rPr>
              <a:t>The award is for full-time, on-campus study only. To be eligible for this scholarship, an applicant must be a Chilean citizen domiciled in Chile (and not holding dual citizenship of a nation that would allow them to pay local fees). The scholarships will be awarded based on academic merit, however, we will also consider whether the candidate can demonstrate some or all of the following:</a:t>
            </a:r>
          </a:p>
          <a:p>
            <a:endParaRPr lang="en-GB" sz="2000" b="1" dirty="0">
              <a:solidFill>
                <a:schemeClr val="bg1"/>
              </a:solidFill>
              <a:latin typeface="Calibri"/>
              <a:ea typeface="Calibri"/>
              <a:cs typeface="Calibri"/>
            </a:endParaRPr>
          </a:p>
          <a:p>
            <a:r>
              <a:rPr lang="en-GB" sz="2000" b="1" dirty="0">
                <a:solidFill>
                  <a:schemeClr val="bg1"/>
                </a:solidFill>
                <a:latin typeface="Calibri"/>
                <a:ea typeface="Calibri"/>
                <a:cs typeface="Calibri"/>
              </a:rPr>
              <a:t>•	interest in social change in Chile</a:t>
            </a:r>
          </a:p>
          <a:p>
            <a:r>
              <a:rPr lang="en-GB" sz="2000" b="1" dirty="0">
                <a:solidFill>
                  <a:schemeClr val="bg1"/>
                </a:solidFill>
                <a:latin typeface="Calibri"/>
                <a:ea typeface="Calibri"/>
                <a:cs typeface="Calibri"/>
              </a:rPr>
              <a:t>•	evidence of work experience either in the public sector or in a role with strong social impact</a:t>
            </a:r>
          </a:p>
          <a:p>
            <a:r>
              <a:rPr lang="en-GB" sz="2000" b="1" dirty="0">
                <a:solidFill>
                  <a:schemeClr val="bg1"/>
                </a:solidFill>
                <a:latin typeface="Calibri"/>
                <a:ea typeface="Calibri"/>
                <a:cs typeface="Calibri"/>
              </a:rPr>
              <a:t>•	is the first in their family to attend University</a:t>
            </a:r>
          </a:p>
          <a:p>
            <a:r>
              <a:rPr lang="en-GB" sz="2000" b="1" dirty="0">
                <a:solidFill>
                  <a:schemeClr val="bg1"/>
                </a:solidFill>
                <a:latin typeface="Calibri"/>
                <a:ea typeface="Calibri"/>
                <a:cs typeface="Calibri"/>
              </a:rPr>
              <a:t>•	is from a region outside of Santiago</a:t>
            </a:r>
          </a:p>
          <a:p>
            <a:endParaRPr lang="en-GB" sz="2000" b="1" dirty="0">
              <a:solidFill>
                <a:schemeClr val="bg1"/>
              </a:solidFill>
              <a:latin typeface="Calibri"/>
              <a:ea typeface="Calibri"/>
              <a:cs typeface="Calibri"/>
            </a:endParaRPr>
          </a:p>
          <a:p>
            <a:r>
              <a:rPr lang="en-GB" sz="2000" b="1" dirty="0">
                <a:solidFill>
                  <a:schemeClr val="bg1"/>
                </a:solidFill>
                <a:latin typeface="Calibri"/>
                <a:ea typeface="Calibri"/>
                <a:cs typeface="Calibri"/>
              </a:rPr>
              <a:t>Each scholarship will cover full international tuition, a stipend for living expenses (paid monthly), and a one-time travel/arrival stipend.  </a:t>
            </a:r>
          </a:p>
          <a:p>
            <a:endParaRPr lang="en-GB" sz="2000" b="1" dirty="0">
              <a:solidFill>
                <a:schemeClr val="bg1"/>
              </a:solidFill>
            </a:endParaRPr>
          </a:p>
          <a:p>
            <a:pPr lvl="0" fontAlgn="t">
              <a:lnSpc>
                <a:spcPct val="100000"/>
              </a:lnSpc>
              <a:spcBef>
                <a:spcPts val="600"/>
              </a:spcBef>
              <a:spcAft>
                <a:spcPts val="600"/>
              </a:spcAft>
              <a:defRPr/>
            </a:pPr>
            <a:endParaRPr lang="en-GB" sz="2000" dirty="0">
              <a:solidFill>
                <a:prstClr val="white"/>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422143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2FE679D-DFCC-1F5D-0FE7-7309731F7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 y="0"/>
            <a:ext cx="12192000" cy="6934200"/>
          </a:xfrm>
          <a:prstGeom prst="rect">
            <a:avLst/>
          </a:prstGeom>
        </p:spPr>
      </p:pic>
      <p:sp>
        <p:nvSpPr>
          <p:cNvPr id="16" name="Rectangle 15">
            <a:extLst>
              <a:ext uri="{FF2B5EF4-FFF2-40B4-BE49-F238E27FC236}">
                <a16:creationId xmlns:a16="http://schemas.microsoft.com/office/drawing/2014/main" id="{0DE5693D-0B57-5D98-5D07-F857815DBC66}"/>
              </a:ext>
            </a:extLst>
          </p:cNvPr>
          <p:cNvSpPr/>
          <p:nvPr/>
        </p:nvSpPr>
        <p:spPr>
          <a:xfrm>
            <a:off x="0" y="5924145"/>
            <a:ext cx="12192000" cy="9338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0566A77-DE20-9982-8A6F-84C7D1B2029E}"/>
              </a:ext>
            </a:extLst>
          </p:cNvPr>
          <p:cNvPicPr>
            <a:picLocks noChangeAspect="1"/>
          </p:cNvPicPr>
          <p:nvPr/>
        </p:nvPicPr>
        <p:blipFill>
          <a:blip r:embed="rId4"/>
          <a:stretch>
            <a:fillRect/>
          </a:stretch>
        </p:blipFill>
        <p:spPr>
          <a:xfrm>
            <a:off x="839010" y="6062058"/>
            <a:ext cx="2897627" cy="658027"/>
          </a:xfrm>
          <a:prstGeom prst="rect">
            <a:avLst/>
          </a:prstGeom>
        </p:spPr>
      </p:pic>
      <p:sp>
        <p:nvSpPr>
          <p:cNvPr id="18" name="TextBox 17">
            <a:extLst>
              <a:ext uri="{FF2B5EF4-FFF2-40B4-BE49-F238E27FC236}">
                <a16:creationId xmlns:a16="http://schemas.microsoft.com/office/drawing/2014/main" id="{1D982AC3-24A3-E881-B2F6-36E31276FD29}"/>
              </a:ext>
            </a:extLst>
          </p:cNvPr>
          <p:cNvSpPr txBox="1"/>
          <p:nvPr/>
        </p:nvSpPr>
        <p:spPr>
          <a:xfrm>
            <a:off x="9012562" y="6206405"/>
            <a:ext cx="6653718" cy="369332"/>
          </a:xfrm>
          <a:prstGeom prst="rect">
            <a:avLst/>
          </a:prstGeom>
          <a:noFill/>
        </p:spPr>
        <p:txBody>
          <a:bodyPr wrap="square">
            <a:spAutoFit/>
          </a:bodyPr>
          <a:lstStyle/>
          <a:p>
            <a:r>
              <a:rPr lang="en-GB" b="0" i="0" dirty="0">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b="0" i="0" dirty="0" err="1">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ChallengeCreateChange</a:t>
            </a:r>
            <a:endParaRPr lang="en-US" dirty="0">
              <a:solidFill>
                <a:schemeClr val="bg2">
                  <a:lumMod val="9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le 1">
            <a:extLst>
              <a:ext uri="{FF2B5EF4-FFF2-40B4-BE49-F238E27FC236}">
                <a16:creationId xmlns:a16="http://schemas.microsoft.com/office/drawing/2014/main" id="{01623FF3-251E-8115-F3C3-F39A7B2BA72A}"/>
              </a:ext>
            </a:extLst>
          </p:cNvPr>
          <p:cNvSpPr txBox="1">
            <a:spLocks/>
          </p:cNvSpPr>
          <p:nvPr/>
        </p:nvSpPr>
        <p:spPr>
          <a:xfrm>
            <a:off x="-1504" y="786154"/>
            <a:ext cx="12193504" cy="653672"/>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Luksic Scholarship at Edinburgh Futures Institute</a:t>
            </a:r>
            <a:endPar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endParaRPr>
          </a:p>
        </p:txBody>
      </p:sp>
      <p:sp>
        <p:nvSpPr>
          <p:cNvPr id="6" name="Title 1">
            <a:extLst>
              <a:ext uri="{FF2B5EF4-FFF2-40B4-BE49-F238E27FC236}">
                <a16:creationId xmlns:a16="http://schemas.microsoft.com/office/drawing/2014/main" id="{14BDBBC2-84B3-F09A-32F8-2DBBFE4D0E7B}"/>
              </a:ext>
            </a:extLst>
          </p:cNvPr>
          <p:cNvSpPr txBox="1">
            <a:spLocks/>
          </p:cNvSpPr>
          <p:nvPr/>
        </p:nvSpPr>
        <p:spPr>
          <a:xfrm>
            <a:off x="1179443" y="1715781"/>
            <a:ext cx="11012557" cy="4096442"/>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600" b="1" dirty="0">
                <a:solidFill>
                  <a:schemeClr val="bg1"/>
                </a:solidFill>
              </a:rPr>
              <a:t>How to Apply: </a:t>
            </a:r>
            <a:endParaRPr lang="en-GB" sz="2600" b="1" dirty="0">
              <a:solidFill>
                <a:schemeClr val="bg1"/>
              </a:solidFill>
              <a:cs typeface="Calibri Light"/>
            </a:endParaRPr>
          </a:p>
          <a:p>
            <a:endParaRPr lang="en-GB" sz="2000" b="1" dirty="0">
              <a:solidFill>
                <a:schemeClr val="bg1"/>
              </a:solidFill>
            </a:endParaRPr>
          </a:p>
          <a:p>
            <a:r>
              <a:rPr lang="en-GB" sz="2200" b="1" dirty="0">
                <a:solidFill>
                  <a:schemeClr val="bg1"/>
                </a:solidFill>
              </a:rPr>
              <a:t>First step: </a:t>
            </a:r>
            <a:r>
              <a:rPr lang="en-GB" sz="2200" dirty="0">
                <a:solidFill>
                  <a:schemeClr val="bg1"/>
                </a:solidFill>
              </a:rPr>
              <a:t>Apply for the MSc of interest by </a:t>
            </a:r>
          </a:p>
          <a:p>
            <a:r>
              <a:rPr lang="en-GB" sz="2200" dirty="0">
                <a:solidFill>
                  <a:schemeClr val="bg1"/>
                </a:solidFill>
              </a:rPr>
              <a:t>Following applicable link below. </a:t>
            </a:r>
            <a:endParaRPr lang="en-GB" sz="2200" dirty="0">
              <a:solidFill>
                <a:schemeClr val="bg1"/>
              </a:solidFill>
              <a:cs typeface="Calibri Light"/>
            </a:endParaRPr>
          </a:p>
          <a:p>
            <a:endParaRPr lang="en-GB" sz="2200" dirty="0">
              <a:solidFill>
                <a:schemeClr val="bg1"/>
              </a:solidFill>
              <a:cs typeface="Calibri Light"/>
            </a:endParaRPr>
          </a:p>
          <a:p>
            <a:r>
              <a:rPr lang="en-GB" sz="2200" dirty="0">
                <a:solidFill>
                  <a:schemeClr val="bg1"/>
                </a:solidFill>
                <a:cs typeface="Calibri Light"/>
              </a:rPr>
              <a:t>Click: "Apply to study on-campus"</a:t>
            </a:r>
          </a:p>
          <a:p>
            <a:r>
              <a:rPr lang="en-GB" sz="2200" dirty="0">
                <a:solidFill>
                  <a:schemeClr val="bg1"/>
                </a:solidFill>
                <a:cs typeface="Calibri Light"/>
              </a:rPr>
              <a:t>This will open a new window</a:t>
            </a:r>
          </a:p>
          <a:p>
            <a:endParaRPr lang="en-GB" sz="2200" dirty="0">
              <a:solidFill>
                <a:schemeClr val="bg1"/>
              </a:solidFill>
              <a:cs typeface="Calibri Light"/>
            </a:endParaRPr>
          </a:p>
          <a:p>
            <a:r>
              <a:rPr lang="en-GB" sz="2200" dirty="0">
                <a:solidFill>
                  <a:schemeClr val="bg1"/>
                </a:solidFill>
                <a:cs typeface="Calibri Light"/>
              </a:rPr>
              <a:t>Select start date from drop down, </a:t>
            </a:r>
          </a:p>
          <a:p>
            <a:r>
              <a:rPr lang="en-GB" sz="2200" dirty="0">
                <a:solidFill>
                  <a:schemeClr val="bg1"/>
                </a:solidFill>
                <a:cs typeface="Calibri Light"/>
              </a:rPr>
              <a:t>click Apply.</a:t>
            </a:r>
            <a:endParaRPr lang="en-GB" dirty="0">
              <a:solidFill>
                <a:schemeClr val="bg1"/>
              </a:solidFill>
            </a:endParaRPr>
          </a:p>
          <a:p>
            <a:endParaRPr lang="en-GB" sz="2200" dirty="0">
              <a:solidFill>
                <a:schemeClr val="bg1"/>
              </a:solidFill>
              <a:cs typeface="Calibri Light"/>
            </a:endParaRPr>
          </a:p>
          <a:p>
            <a:r>
              <a:rPr lang="en-GB" sz="2000" b="1" dirty="0">
                <a:solidFill>
                  <a:schemeClr val="bg1"/>
                </a:solidFill>
                <a:hlinkClick r:id="rId5">
                  <a:extLst>
                    <a:ext uri="{A12FA001-AC4F-418D-AE19-62706E023703}">
                      <ahyp:hlinkClr xmlns:ahyp="http://schemas.microsoft.com/office/drawing/2018/hyperlinkcolor" val="tx"/>
                    </a:ext>
                  </a:extLst>
                </a:hlinkClick>
              </a:rPr>
              <a:t>https://efi.ed.ac.uk/programmes/circular-economy/</a:t>
            </a:r>
            <a:endParaRPr lang="en-GB" sz="2000" b="1" dirty="0">
              <a:solidFill>
                <a:schemeClr val="bg1"/>
              </a:solidFill>
            </a:endParaRPr>
          </a:p>
          <a:p>
            <a:r>
              <a:rPr lang="en-GB" sz="2000" b="1" dirty="0">
                <a:solidFill>
                  <a:schemeClr val="bg1"/>
                </a:solidFill>
                <a:hlinkClick r:id="rId6">
                  <a:extLst>
                    <a:ext uri="{A12FA001-AC4F-418D-AE19-62706E023703}">
                      <ahyp:hlinkClr xmlns:ahyp="http://schemas.microsoft.com/office/drawing/2018/hyperlinkcolor" val="tx"/>
                    </a:ext>
                  </a:extLst>
                </a:hlinkClick>
              </a:rPr>
              <a:t>https://efi.ed.ac.uk/programmes/data-and-artificial-intelligence-ethics/</a:t>
            </a:r>
            <a:endParaRPr lang="en-GB" sz="2000" b="1" dirty="0">
              <a:solidFill>
                <a:schemeClr val="bg1"/>
              </a:solidFill>
            </a:endParaRPr>
          </a:p>
          <a:p>
            <a:endParaRPr lang="en-GB" sz="2000" b="1" dirty="0">
              <a:solidFill>
                <a:schemeClr val="bg1"/>
              </a:solidFill>
              <a:latin typeface="Calibri" panose="020F0502020204030204" pitchFamily="34" charset="0"/>
              <a:cs typeface="Calibri" panose="020F0502020204030204" pitchFamily="34" charset="0"/>
            </a:endParaRPr>
          </a:p>
          <a:p>
            <a:endParaRPr lang="en-GB" sz="2000" dirty="0">
              <a:solidFill>
                <a:schemeClr val="bg1"/>
              </a:solidFill>
              <a:cs typeface="Calibri"/>
            </a:endParaRPr>
          </a:p>
        </p:txBody>
      </p:sp>
      <p:pic>
        <p:nvPicPr>
          <p:cNvPr id="2" name="Picture 1" descr="A screenshot of a computer&#10;&#10;Description automatically generated">
            <a:extLst>
              <a:ext uri="{FF2B5EF4-FFF2-40B4-BE49-F238E27FC236}">
                <a16:creationId xmlns:a16="http://schemas.microsoft.com/office/drawing/2014/main" id="{321C6546-6715-0457-646A-D0E0D6EBEF38}"/>
              </a:ext>
            </a:extLst>
          </p:cNvPr>
          <p:cNvPicPr>
            <a:picLocks noChangeAspect="1"/>
          </p:cNvPicPr>
          <p:nvPr/>
        </p:nvPicPr>
        <p:blipFill>
          <a:blip r:embed="rId7"/>
          <a:stretch>
            <a:fillRect/>
          </a:stretch>
        </p:blipFill>
        <p:spPr>
          <a:xfrm>
            <a:off x="6203156" y="2225729"/>
            <a:ext cx="5762626" cy="2823258"/>
          </a:xfrm>
          <a:prstGeom prst="rect">
            <a:avLst/>
          </a:prstGeom>
        </p:spPr>
      </p:pic>
      <p:sp>
        <p:nvSpPr>
          <p:cNvPr id="4" name="Arrow: Right 3">
            <a:extLst>
              <a:ext uri="{FF2B5EF4-FFF2-40B4-BE49-F238E27FC236}">
                <a16:creationId xmlns:a16="http://schemas.microsoft.com/office/drawing/2014/main" id="{A1B536DE-17D1-0E8D-2589-EB8800F6425C}"/>
              </a:ext>
            </a:extLst>
          </p:cNvPr>
          <p:cNvSpPr/>
          <p:nvPr/>
        </p:nvSpPr>
        <p:spPr>
          <a:xfrm>
            <a:off x="4589859" y="3512344"/>
            <a:ext cx="1250156" cy="428624"/>
          </a:xfrm>
          <a:prstGeom prst="rightArrow">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C63C554-63D7-CBD9-1D62-879BA303D73B}"/>
              </a:ext>
            </a:extLst>
          </p:cNvPr>
          <p:cNvSpPr/>
          <p:nvPr/>
        </p:nvSpPr>
        <p:spPr>
          <a:xfrm>
            <a:off x="9739311" y="4065983"/>
            <a:ext cx="2309813" cy="134540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2FE679D-DFCC-1F5D-0FE7-7309731F7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 y="0"/>
            <a:ext cx="12192000" cy="6934200"/>
          </a:xfrm>
          <a:prstGeom prst="rect">
            <a:avLst/>
          </a:prstGeom>
        </p:spPr>
      </p:pic>
      <p:sp>
        <p:nvSpPr>
          <p:cNvPr id="16" name="Rectangle 15">
            <a:extLst>
              <a:ext uri="{FF2B5EF4-FFF2-40B4-BE49-F238E27FC236}">
                <a16:creationId xmlns:a16="http://schemas.microsoft.com/office/drawing/2014/main" id="{0DE5693D-0B57-5D98-5D07-F857815DBC66}"/>
              </a:ext>
            </a:extLst>
          </p:cNvPr>
          <p:cNvSpPr/>
          <p:nvPr/>
        </p:nvSpPr>
        <p:spPr>
          <a:xfrm>
            <a:off x="0" y="5924145"/>
            <a:ext cx="12192000" cy="9338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0566A77-DE20-9982-8A6F-84C7D1B2029E}"/>
              </a:ext>
            </a:extLst>
          </p:cNvPr>
          <p:cNvPicPr>
            <a:picLocks noChangeAspect="1"/>
          </p:cNvPicPr>
          <p:nvPr/>
        </p:nvPicPr>
        <p:blipFill>
          <a:blip r:embed="rId4"/>
          <a:stretch>
            <a:fillRect/>
          </a:stretch>
        </p:blipFill>
        <p:spPr>
          <a:xfrm>
            <a:off x="839010" y="6062058"/>
            <a:ext cx="2897627" cy="658027"/>
          </a:xfrm>
          <a:prstGeom prst="rect">
            <a:avLst/>
          </a:prstGeom>
        </p:spPr>
      </p:pic>
      <p:sp>
        <p:nvSpPr>
          <p:cNvPr id="18" name="TextBox 17">
            <a:extLst>
              <a:ext uri="{FF2B5EF4-FFF2-40B4-BE49-F238E27FC236}">
                <a16:creationId xmlns:a16="http://schemas.microsoft.com/office/drawing/2014/main" id="{1D982AC3-24A3-E881-B2F6-36E31276FD29}"/>
              </a:ext>
            </a:extLst>
          </p:cNvPr>
          <p:cNvSpPr txBox="1"/>
          <p:nvPr/>
        </p:nvSpPr>
        <p:spPr>
          <a:xfrm>
            <a:off x="9012562" y="6206405"/>
            <a:ext cx="6653718" cy="369332"/>
          </a:xfrm>
          <a:prstGeom prst="rect">
            <a:avLst/>
          </a:prstGeom>
          <a:noFill/>
        </p:spPr>
        <p:txBody>
          <a:bodyPr wrap="square">
            <a:spAutoFit/>
          </a:bodyPr>
          <a:lstStyle/>
          <a:p>
            <a:r>
              <a:rPr lang="en-GB" b="0" i="0" dirty="0">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b="0" i="0" dirty="0" err="1">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ChallengeCreateChange</a:t>
            </a:r>
            <a:endParaRPr lang="en-US" dirty="0">
              <a:solidFill>
                <a:schemeClr val="bg2">
                  <a:lumMod val="9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le 1">
            <a:extLst>
              <a:ext uri="{FF2B5EF4-FFF2-40B4-BE49-F238E27FC236}">
                <a16:creationId xmlns:a16="http://schemas.microsoft.com/office/drawing/2014/main" id="{01623FF3-251E-8115-F3C3-F39A7B2BA72A}"/>
              </a:ext>
            </a:extLst>
          </p:cNvPr>
          <p:cNvSpPr txBox="1">
            <a:spLocks/>
          </p:cNvSpPr>
          <p:nvPr/>
        </p:nvSpPr>
        <p:spPr>
          <a:xfrm>
            <a:off x="-1504" y="786154"/>
            <a:ext cx="12193504" cy="653672"/>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t" latinLnBrk="0" hangingPunct="1">
              <a:lnSpc>
                <a:spcPct val="100000"/>
              </a:lnSpc>
              <a:spcBef>
                <a:spcPts val="600"/>
              </a:spcBef>
              <a:spcAft>
                <a:spcPts val="60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rPr>
              <a:t>Luksic Scholarship at Edinburgh Futures Institute</a:t>
            </a:r>
            <a:endParaRPr kumimoji="0" lang="en-GB" sz="2000" b="0" i="0" u="none" strike="noStrike" kern="1200" cap="none" spc="0" normalizeH="0" baseline="0" noProof="0" dirty="0">
              <a:ln>
                <a:noFill/>
              </a:ln>
              <a:solidFill>
                <a:prstClr val="white"/>
              </a:solidFill>
              <a:effectLst/>
              <a:uLnTx/>
              <a:uFillTx/>
              <a:latin typeface="Calibri" panose="020F0502020204030204"/>
              <a:ea typeface="+mj-ea"/>
              <a:cs typeface="Arial" panose="020B0604020202020204" pitchFamily="34" charset="0"/>
            </a:endParaRPr>
          </a:p>
        </p:txBody>
      </p:sp>
      <p:sp>
        <p:nvSpPr>
          <p:cNvPr id="6" name="Title 1">
            <a:extLst>
              <a:ext uri="{FF2B5EF4-FFF2-40B4-BE49-F238E27FC236}">
                <a16:creationId xmlns:a16="http://schemas.microsoft.com/office/drawing/2014/main" id="{14BDBBC2-84B3-F09A-32F8-2DBBFE4D0E7B}"/>
              </a:ext>
            </a:extLst>
          </p:cNvPr>
          <p:cNvSpPr txBox="1">
            <a:spLocks/>
          </p:cNvSpPr>
          <p:nvPr/>
        </p:nvSpPr>
        <p:spPr>
          <a:xfrm>
            <a:off x="1179443" y="1751500"/>
            <a:ext cx="11012557" cy="4096442"/>
          </a:xfrm>
          <a:prstGeom prst="rect">
            <a:avLst/>
          </a:prstGeom>
          <a:solidFill>
            <a:srgbClr val="000000">
              <a:alpha val="50196"/>
            </a:srgbClr>
          </a:solidFill>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600" b="1" dirty="0">
                <a:solidFill>
                  <a:schemeClr val="bg1"/>
                </a:solidFill>
              </a:rPr>
              <a:t>How to Apply: </a:t>
            </a:r>
            <a:endParaRPr lang="en-US" sz="2600" dirty="0">
              <a:solidFill>
                <a:schemeClr val="bg1"/>
              </a:solidFill>
            </a:endParaRPr>
          </a:p>
          <a:p>
            <a:endParaRPr lang="en-GB" sz="2000" b="1" dirty="0">
              <a:solidFill>
                <a:schemeClr val="bg1"/>
              </a:solidFill>
              <a:cs typeface="Calibri Light" panose="020F0302020204030204"/>
            </a:endParaRPr>
          </a:p>
          <a:p>
            <a:r>
              <a:rPr lang="en-GB" sz="2000" b="1" dirty="0">
                <a:solidFill>
                  <a:schemeClr val="bg1"/>
                </a:solidFill>
              </a:rPr>
              <a:t>Second Step:  </a:t>
            </a:r>
            <a:endParaRPr lang="en-GB" sz="2000" b="1" dirty="0">
              <a:solidFill>
                <a:schemeClr val="bg1"/>
              </a:solidFill>
              <a:cs typeface="Calibri Light"/>
            </a:endParaRPr>
          </a:p>
          <a:p>
            <a:r>
              <a:rPr lang="en-GB" sz="2000" dirty="0">
                <a:solidFill>
                  <a:schemeClr val="bg1"/>
                </a:solidFill>
              </a:rPr>
              <a:t>Apply for the scholarship</a:t>
            </a:r>
            <a:endParaRPr lang="en-GB" sz="2000">
              <a:solidFill>
                <a:schemeClr val="bg1"/>
              </a:solidFill>
              <a:cs typeface="Calibri Light"/>
            </a:endParaRPr>
          </a:p>
          <a:p>
            <a:endParaRPr lang="en-GB" sz="2000" dirty="0">
              <a:solidFill>
                <a:schemeClr val="bg1"/>
              </a:solidFill>
              <a:cs typeface="Calibri Light"/>
            </a:endParaRPr>
          </a:p>
          <a:p>
            <a:r>
              <a:rPr lang="en-GB" sz="2000" b="1" dirty="0">
                <a:solidFill>
                  <a:schemeClr val="bg1"/>
                </a:solidFill>
                <a:cs typeface="Calibri Light"/>
              </a:rPr>
              <a:t>Closing date: 4 April 2024</a:t>
            </a:r>
          </a:p>
          <a:p>
            <a:r>
              <a:rPr lang="en-GB" sz="2000" b="1" dirty="0">
                <a:solidFill>
                  <a:schemeClr val="bg1"/>
                </a:solidFill>
                <a:cs typeface="Calibri Light"/>
              </a:rPr>
              <a:t>Places Awarded: 13 June 2024</a:t>
            </a:r>
          </a:p>
          <a:p>
            <a:endParaRPr lang="en-GB" sz="2000" dirty="0">
              <a:solidFill>
                <a:schemeClr val="bg1"/>
              </a:solidFill>
              <a:cs typeface="Calibri Light"/>
            </a:endParaRPr>
          </a:p>
          <a:p>
            <a:endParaRPr lang="en-GB" sz="2000" b="1" dirty="0">
              <a:solidFill>
                <a:schemeClr val="bg1"/>
              </a:solidFill>
              <a:cs typeface="Calibri Light"/>
            </a:endParaRPr>
          </a:p>
          <a:p>
            <a:r>
              <a:rPr lang="en-GB" sz="2000" b="1" dirty="0">
                <a:solidFill>
                  <a:schemeClr val="bg1"/>
                </a:solidFill>
                <a:cs typeface="Calibri Light"/>
              </a:rPr>
              <a:t>Apply Today!</a:t>
            </a:r>
            <a:endParaRPr lang="en-GB" sz="2000" dirty="0">
              <a:solidFill>
                <a:schemeClr val="bg1"/>
              </a:solidFill>
              <a:cs typeface="Calibri Light"/>
            </a:endParaRPr>
          </a:p>
          <a:p>
            <a:r>
              <a:rPr lang="en-GB" sz="2000" b="1" dirty="0">
                <a:solidFill>
                  <a:schemeClr val="bg1"/>
                </a:solidFill>
                <a:hlinkClick r:id="rId5">
                  <a:extLst>
                    <a:ext uri="{A12FA001-AC4F-418D-AE19-62706E023703}">
                      <ahyp:hlinkClr xmlns:ahyp="http://schemas.microsoft.com/office/drawing/2018/hyperlinkcolor" val="tx"/>
                    </a:ext>
                  </a:extLst>
                </a:hlinkClick>
              </a:rPr>
              <a:t>Visit: https://tinyurl.com/LuksicEFI</a:t>
            </a:r>
            <a:endParaRPr lang="en-GB" sz="2000" b="1" dirty="0">
              <a:solidFill>
                <a:schemeClr val="bg1"/>
              </a:solidFill>
              <a:cs typeface="Calibri Light"/>
              <a:hlinkClick r:id="rId6">
                <a:extLst>
                  <a:ext uri="{A12FA001-AC4F-418D-AE19-62706E023703}">
                    <ahyp:hlinkClr xmlns:ahyp="http://schemas.microsoft.com/office/drawing/2018/hyperlinkcolor" val="tx"/>
                  </a:ext>
                </a:extLst>
              </a:hlinkClick>
            </a:endParaRPr>
          </a:p>
          <a:p>
            <a:endParaRPr lang="en-GB" sz="2000" b="1" dirty="0">
              <a:solidFill>
                <a:schemeClr val="bg1"/>
              </a:solidFill>
              <a:ea typeface="+mj-lt"/>
              <a:cs typeface="+mj-lt"/>
            </a:endParaRPr>
          </a:p>
          <a:p>
            <a:r>
              <a:rPr lang="en-GB" sz="2200" b="1" dirty="0">
                <a:solidFill>
                  <a:schemeClr val="bg1"/>
                </a:solidFill>
                <a:ea typeface="+mj-lt"/>
                <a:cs typeface="+mj-lt"/>
              </a:rPr>
              <a:t>Further instructions on how to apply found here: </a:t>
            </a:r>
            <a:endParaRPr lang="en-GB" sz="2200" b="1">
              <a:solidFill>
                <a:schemeClr val="bg1"/>
              </a:solidFill>
              <a:cs typeface="Calibri Light"/>
            </a:endParaRPr>
          </a:p>
          <a:p>
            <a:r>
              <a:rPr lang="en-GB" sz="2000" b="1" dirty="0">
                <a:solidFill>
                  <a:schemeClr val="bg1"/>
                </a:solidFill>
                <a:ea typeface="+mj-lt"/>
                <a:cs typeface="+mj-lt"/>
                <a:hlinkClick r:id="rId7">
                  <a:extLst>
                    <a:ext uri="{A12FA001-AC4F-418D-AE19-62706E023703}">
                      <ahyp:hlinkClr xmlns:ahyp="http://schemas.microsoft.com/office/drawing/2018/hyperlinkcolor" val="tx"/>
                    </a:ext>
                  </a:extLst>
                </a:hlinkClick>
              </a:rPr>
              <a:t>https://www.ed.ac.uk/student-systems/support-guidance/applicants/apply-scholarship/pg-scholarship</a:t>
            </a:r>
            <a:endParaRPr lang="en-GB" b="1">
              <a:solidFill>
                <a:schemeClr val="bg1"/>
              </a:solidFill>
              <a:cs typeface="Calibri Light"/>
            </a:endParaRPr>
          </a:p>
        </p:txBody>
      </p:sp>
      <p:pic>
        <p:nvPicPr>
          <p:cNvPr id="2" name="Picture 1" descr="A screenshot of a computer screen&#10;&#10;Description automatically generated">
            <a:extLst>
              <a:ext uri="{FF2B5EF4-FFF2-40B4-BE49-F238E27FC236}">
                <a16:creationId xmlns:a16="http://schemas.microsoft.com/office/drawing/2014/main" id="{A93577FD-4621-0132-A120-4729A4D2CF7C}"/>
              </a:ext>
            </a:extLst>
          </p:cNvPr>
          <p:cNvPicPr>
            <a:picLocks noChangeAspect="1"/>
          </p:cNvPicPr>
          <p:nvPr/>
        </p:nvPicPr>
        <p:blipFill>
          <a:blip r:embed="rId8"/>
          <a:stretch>
            <a:fillRect/>
          </a:stretch>
        </p:blipFill>
        <p:spPr>
          <a:xfrm>
            <a:off x="4964905" y="2000302"/>
            <a:ext cx="7060406" cy="2809773"/>
          </a:xfrm>
          <a:prstGeom prst="rect">
            <a:avLst/>
          </a:prstGeom>
        </p:spPr>
      </p:pic>
    </p:spTree>
    <p:extLst>
      <p:ext uri="{BB962C8B-B14F-4D97-AF65-F5344CB8AC3E}">
        <p14:creationId xmlns:p14="http://schemas.microsoft.com/office/powerpoint/2010/main" val="192640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FDBA-3BDD-491C-9B62-3DEE2A2AC38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solidFill>
                  <a:schemeClr val="tx1"/>
                </a:solidFill>
                <a:latin typeface="+mj-lt"/>
              </a:rPr>
              <a:t>World-class city</a:t>
            </a:r>
          </a:p>
        </p:txBody>
      </p:sp>
      <p:sp>
        <p:nvSpPr>
          <p:cNvPr id="3" name="Content Placeholder 2">
            <a:extLst>
              <a:ext uri="{FF2B5EF4-FFF2-40B4-BE49-F238E27FC236}">
                <a16:creationId xmlns:a16="http://schemas.microsoft.com/office/drawing/2014/main" id="{853C69C0-64B6-8CE9-BBBD-C1B0A8FF2F20}"/>
              </a:ext>
            </a:extLst>
          </p:cNvPr>
          <p:cNvSpPr>
            <a:spLocks noGrp="1"/>
          </p:cNvSpPr>
          <p:nvPr>
            <p:ph sz="half" idx="1"/>
          </p:nvPr>
        </p:nvSpPr>
        <p:spPr>
          <a:xfrm>
            <a:off x="640080" y="2491899"/>
            <a:ext cx="4243589" cy="3320668"/>
          </a:xfrm>
        </p:spPr>
        <p:txBody>
          <a:bodyPr vert="horz" lIns="91440" tIns="45720" rIns="91440" bIns="45720" rtlCol="0">
            <a:normAutofit/>
          </a:bodyPr>
          <a:lstStyle/>
          <a:p>
            <a:pPr>
              <a:spcBef>
                <a:spcPts val="2200"/>
              </a:spcBef>
              <a:spcAft>
                <a:spcPts val="200"/>
              </a:spcAft>
              <a:buFont typeface="Arial" panose="020B0604020202020204" pitchFamily="34" charset="0"/>
              <a:buChar char="•"/>
            </a:pPr>
            <a:r>
              <a:rPr lang="en-US" sz="1500">
                <a:solidFill>
                  <a:schemeClr val="tx1"/>
                </a:solidFill>
                <a:latin typeface="+mn-lt"/>
              </a:rPr>
              <a:t>Scotland’s capital, an irresistible blend of history, natural beauty and modern city life</a:t>
            </a:r>
          </a:p>
          <a:p>
            <a:pPr>
              <a:spcBef>
                <a:spcPts val="2200"/>
              </a:spcBef>
              <a:spcAft>
                <a:spcPts val="200"/>
              </a:spcAft>
              <a:buFont typeface="Arial" panose="020B0604020202020204" pitchFamily="34" charset="0"/>
              <a:buChar char="•"/>
            </a:pPr>
            <a:r>
              <a:rPr lang="en-US" sz="1500">
                <a:solidFill>
                  <a:schemeClr val="tx1"/>
                </a:solidFill>
                <a:latin typeface="+mn-lt"/>
              </a:rPr>
              <a:t>Safe and prosperous </a:t>
            </a:r>
          </a:p>
          <a:p>
            <a:pPr>
              <a:spcBef>
                <a:spcPts val="2200"/>
              </a:spcBef>
              <a:spcAft>
                <a:spcPts val="200"/>
              </a:spcAft>
              <a:buFont typeface="Arial" panose="020B0604020202020204" pitchFamily="34" charset="0"/>
              <a:buChar char="•"/>
            </a:pPr>
            <a:r>
              <a:rPr lang="en-US" sz="1500">
                <a:solidFill>
                  <a:schemeClr val="tx1"/>
                </a:solidFill>
                <a:latin typeface="+mn-lt"/>
              </a:rPr>
              <a:t>Abundance of parks and green spaces</a:t>
            </a:r>
          </a:p>
          <a:p>
            <a:pPr>
              <a:spcBef>
                <a:spcPts val="2200"/>
              </a:spcBef>
              <a:spcAft>
                <a:spcPts val="200"/>
              </a:spcAft>
              <a:buFont typeface="Arial" panose="020B0604020202020204" pitchFamily="34" charset="0"/>
              <a:buChar char="•"/>
            </a:pPr>
            <a:r>
              <a:rPr lang="en-US" sz="1500">
                <a:solidFill>
                  <a:schemeClr val="tx1"/>
                </a:solidFill>
                <a:latin typeface="+mn-lt"/>
              </a:rPr>
              <a:t>World famous cultural hub</a:t>
            </a:r>
          </a:p>
          <a:p>
            <a:pPr>
              <a:spcBef>
                <a:spcPts val="2200"/>
              </a:spcBef>
              <a:spcAft>
                <a:spcPts val="200"/>
              </a:spcAft>
              <a:buFont typeface="Arial" panose="020B0604020202020204" pitchFamily="34" charset="0"/>
              <a:buChar char="•"/>
            </a:pPr>
            <a:r>
              <a:rPr lang="en-US" sz="1500">
                <a:solidFill>
                  <a:schemeClr val="tx1"/>
                </a:solidFill>
                <a:latin typeface="+mn-lt"/>
              </a:rPr>
              <a:t>Friendly and diverse multicultural community</a:t>
            </a:r>
          </a:p>
          <a:p>
            <a:pPr>
              <a:spcBef>
                <a:spcPts val="2200"/>
              </a:spcBef>
              <a:spcAft>
                <a:spcPts val="200"/>
              </a:spcAft>
              <a:buFont typeface="Arial" panose="020B0604020202020204" pitchFamily="34" charset="0"/>
              <a:buChar char="•"/>
            </a:pPr>
            <a:r>
              <a:rPr lang="en-US" sz="1500">
                <a:solidFill>
                  <a:schemeClr val="tx1"/>
                </a:solidFill>
                <a:latin typeface="+mn-lt"/>
              </a:rPr>
              <a:t>Large enough to offer something for everyone, small enough to feel like home</a:t>
            </a:r>
          </a:p>
          <a:p>
            <a:pPr>
              <a:spcBef>
                <a:spcPts val="2200"/>
              </a:spcBef>
              <a:spcAft>
                <a:spcPts val="200"/>
              </a:spcAft>
              <a:buFont typeface="Arial" panose="020B0604020202020204" pitchFamily="34" charset="0"/>
              <a:buChar char="•"/>
            </a:pPr>
            <a:endParaRPr lang="en-US" sz="1500">
              <a:solidFill>
                <a:schemeClr val="tx1"/>
              </a:solidFill>
              <a:latin typeface="+mn-lt"/>
            </a:endParaRPr>
          </a:p>
        </p:txBody>
      </p:sp>
      <p:pic>
        <p:nvPicPr>
          <p:cNvPr id="7" name="Picture Placeholder 6" descr="A picture containing cloud, outdoor, sky, landscape&#10;&#10;Description automatically generated">
            <a:extLst>
              <a:ext uri="{FF2B5EF4-FFF2-40B4-BE49-F238E27FC236}">
                <a16:creationId xmlns:a16="http://schemas.microsoft.com/office/drawing/2014/main" id="{B1B64597-A42C-CCF6-4FB4-457EAFB564E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163" r="2188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6557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ground, outdoor, way&#10;&#10;Description automatically generated">
            <a:extLst>
              <a:ext uri="{FF2B5EF4-FFF2-40B4-BE49-F238E27FC236}">
                <a16:creationId xmlns:a16="http://schemas.microsoft.com/office/drawing/2014/main" id="{A531C9B2-7FB7-4271-C0AE-3E9DAF12CA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424BCED-FE1B-3E32-96F2-9B3D4BB4EBE7}"/>
              </a:ext>
            </a:extLst>
          </p:cNvPr>
          <p:cNvSpPr txBox="1">
            <a:spLocks/>
          </p:cNvSpPr>
          <p:nvPr/>
        </p:nvSpPr>
        <p:spPr>
          <a:xfrm>
            <a:off x="387950" y="3882886"/>
            <a:ext cx="9511423" cy="2694995"/>
          </a:xfrm>
          <a:prstGeom prst="rect">
            <a:avLst/>
          </a:prstGeom>
          <a:solidFill>
            <a:srgbClr val="000000">
              <a:alpha val="50196"/>
            </a:srgb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bg1"/>
                </a:solidFill>
                <a:latin typeface="Source Sans Pro" panose="020B0503030403020204" pitchFamily="34"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1200"/>
              </a:spcAft>
            </a:pPr>
            <a:r>
              <a:rPr lang="en-GB" sz="2600" b="1" dirty="0">
                <a:latin typeface="Calibri" panose="020F0502020204030204" pitchFamily="34" charset="0"/>
                <a:cs typeface="Calibri" panose="020F0502020204030204" pitchFamily="34" charset="0"/>
              </a:rPr>
              <a:t>for further queries contact: efi.education@ed.ac.uk</a:t>
            </a:r>
          </a:p>
          <a:p>
            <a:pPr>
              <a:lnSpc>
                <a:spcPct val="100000"/>
              </a:lnSpc>
              <a:spcBef>
                <a:spcPts val="0"/>
              </a:spcBef>
              <a:spcAft>
                <a:spcPts val="1200"/>
              </a:spcAft>
            </a:pPr>
            <a:r>
              <a:rPr lang="en-GB" sz="2600" b="1" dirty="0">
                <a:latin typeface="Calibri" panose="020F0502020204030204" pitchFamily="34" charset="0"/>
                <a:cs typeface="Calibri" panose="020F0502020204030204" pitchFamily="34" charset="0"/>
              </a:rPr>
              <a:t>visit the EFI web site: https://efi.ed.ac.uk/postgraduate-study</a:t>
            </a:r>
          </a:p>
          <a:p>
            <a:pPr>
              <a:lnSpc>
                <a:spcPct val="100000"/>
              </a:lnSpc>
              <a:spcBef>
                <a:spcPts val="0"/>
              </a:spcBef>
              <a:spcAft>
                <a:spcPts val="1200"/>
              </a:spcAft>
            </a:pPr>
            <a:r>
              <a:rPr lang="en-GB" sz="2600" b="1" dirty="0">
                <a:latin typeface="Calibri" panose="020F0502020204030204" pitchFamily="34" charset="0"/>
                <a:cs typeface="Calibri" panose="020F0502020204030204" pitchFamily="34" charset="0"/>
              </a:rPr>
              <a:t>Learn more about life on campus for international students here: </a:t>
            </a:r>
          </a:p>
          <a:p>
            <a:pPr>
              <a:lnSpc>
                <a:spcPct val="100000"/>
              </a:lnSpc>
              <a:spcBef>
                <a:spcPts val="0"/>
              </a:spcBef>
              <a:spcAft>
                <a:spcPts val="1200"/>
              </a:spcAft>
            </a:pPr>
            <a:r>
              <a:rPr lang="en-GB" sz="2600" b="1" dirty="0">
                <a:latin typeface="Calibri" panose="020F0502020204030204" pitchFamily="34" charset="0"/>
                <a:cs typeface="Calibri" panose="020F0502020204030204" pitchFamily="34" charset="0"/>
              </a:rPr>
              <a:t>https://www.ed.ac.uk/studying/postgraduate/student-life/international</a:t>
            </a:r>
          </a:p>
        </p:txBody>
      </p:sp>
      <p:sp>
        <p:nvSpPr>
          <p:cNvPr id="6" name="Content Placeholder 2">
            <a:extLst>
              <a:ext uri="{FF2B5EF4-FFF2-40B4-BE49-F238E27FC236}">
                <a16:creationId xmlns:a16="http://schemas.microsoft.com/office/drawing/2014/main" id="{EB35BD6A-A820-4F08-970A-D0546F03D377}"/>
              </a:ext>
            </a:extLst>
          </p:cNvPr>
          <p:cNvSpPr txBox="1">
            <a:spLocks/>
          </p:cNvSpPr>
          <p:nvPr/>
        </p:nvSpPr>
        <p:spPr>
          <a:xfrm>
            <a:off x="387951" y="171369"/>
            <a:ext cx="3264056" cy="1028754"/>
          </a:xfrm>
          <a:prstGeom prst="rect">
            <a:avLst/>
          </a:prstGeom>
          <a:solidFill>
            <a:srgbClr val="000000">
              <a:alpha val="50196"/>
            </a:srgb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bg1"/>
                </a:solidFill>
                <a:latin typeface="Source Sans Pro" panose="020B0503030403020204" pitchFamily="34"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1200"/>
              </a:spcAft>
            </a:pPr>
            <a:r>
              <a:rPr lang="en-GB" sz="4800" b="1" dirty="0">
                <a:latin typeface="Calibri" panose="020F0502020204030204" pitchFamily="34" charset="0"/>
                <a:cs typeface="Calibri" panose="020F0502020204030204" pitchFamily="34" charset="0"/>
              </a:rPr>
              <a:t>Questions?</a:t>
            </a:r>
          </a:p>
        </p:txBody>
      </p:sp>
    </p:spTree>
    <p:extLst>
      <p:ext uri="{BB962C8B-B14F-4D97-AF65-F5344CB8AC3E}">
        <p14:creationId xmlns:p14="http://schemas.microsoft.com/office/powerpoint/2010/main" val="1448948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outdoor, mountain, helmet&#10;&#10;Description automatically generated">
            <a:extLst>
              <a:ext uri="{FF2B5EF4-FFF2-40B4-BE49-F238E27FC236}">
                <a16:creationId xmlns:a16="http://schemas.microsoft.com/office/drawing/2014/main" id="{B3F0A7F1-2D5B-C5D2-A487-CF7254B3E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741260-04AF-185E-F4D1-D8D58A07FD1E}"/>
              </a:ext>
            </a:extLst>
          </p:cNvPr>
          <p:cNvSpPr/>
          <p:nvPr/>
        </p:nvSpPr>
        <p:spPr>
          <a:xfrm>
            <a:off x="0" y="0"/>
            <a:ext cx="627434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6EC88EE-7B1B-FBF3-B165-4F494B5257A7}"/>
              </a:ext>
            </a:extLst>
          </p:cNvPr>
          <p:cNvSpPr txBox="1"/>
          <p:nvPr/>
        </p:nvSpPr>
        <p:spPr>
          <a:xfrm>
            <a:off x="509486" y="3338572"/>
            <a:ext cx="5435330" cy="646331"/>
          </a:xfrm>
          <a:prstGeom prst="rect">
            <a:avLst/>
          </a:prstGeom>
          <a:noFill/>
        </p:spPr>
        <p:txBody>
          <a:bodyPr wrap="square">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Dr Kate Orton-Johnson</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Director of Education, Edinburgh Futures Institute</a:t>
            </a:r>
          </a:p>
        </p:txBody>
      </p:sp>
      <p:sp>
        <p:nvSpPr>
          <p:cNvPr id="16" name="Rectangle 15">
            <a:extLst>
              <a:ext uri="{FF2B5EF4-FFF2-40B4-BE49-F238E27FC236}">
                <a16:creationId xmlns:a16="http://schemas.microsoft.com/office/drawing/2014/main" id="{0DE5693D-0B57-5D98-5D07-F857815DBC66}"/>
              </a:ext>
            </a:extLst>
          </p:cNvPr>
          <p:cNvSpPr/>
          <p:nvPr/>
        </p:nvSpPr>
        <p:spPr>
          <a:xfrm>
            <a:off x="0" y="5924145"/>
            <a:ext cx="12192000" cy="9338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0566A77-DE20-9982-8A6F-84C7D1B2029E}"/>
              </a:ext>
            </a:extLst>
          </p:cNvPr>
          <p:cNvPicPr>
            <a:picLocks noChangeAspect="1"/>
          </p:cNvPicPr>
          <p:nvPr/>
        </p:nvPicPr>
        <p:blipFill>
          <a:blip r:embed="rId4"/>
          <a:stretch>
            <a:fillRect/>
          </a:stretch>
        </p:blipFill>
        <p:spPr>
          <a:xfrm>
            <a:off x="839010" y="6062058"/>
            <a:ext cx="2897627" cy="658027"/>
          </a:xfrm>
          <a:prstGeom prst="rect">
            <a:avLst/>
          </a:prstGeom>
        </p:spPr>
      </p:pic>
      <p:sp>
        <p:nvSpPr>
          <p:cNvPr id="18" name="TextBox 17">
            <a:extLst>
              <a:ext uri="{FF2B5EF4-FFF2-40B4-BE49-F238E27FC236}">
                <a16:creationId xmlns:a16="http://schemas.microsoft.com/office/drawing/2014/main" id="{1D982AC3-24A3-E881-B2F6-36E31276FD29}"/>
              </a:ext>
            </a:extLst>
          </p:cNvPr>
          <p:cNvSpPr txBox="1"/>
          <p:nvPr/>
        </p:nvSpPr>
        <p:spPr>
          <a:xfrm>
            <a:off x="9012562" y="6206405"/>
            <a:ext cx="6653718" cy="369332"/>
          </a:xfrm>
          <a:prstGeom prst="rect">
            <a:avLst/>
          </a:prstGeom>
          <a:noFill/>
        </p:spPr>
        <p:txBody>
          <a:bodyPr wrap="square">
            <a:spAutoFit/>
          </a:bodyPr>
          <a:lstStyle/>
          <a:p>
            <a:r>
              <a:rPr lang="en-GB" b="0" i="0" dirty="0">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r>
              <a:rPr lang="en-GB" b="0" i="0" dirty="0" err="1">
                <a:solidFill>
                  <a:schemeClr val="bg2">
                    <a:lumMod val="90000"/>
                  </a:schemeClr>
                </a:solidFill>
                <a:effectLst/>
                <a:latin typeface="Helvetica Neue" panose="02000503000000020004" pitchFamily="2" charset="0"/>
                <a:ea typeface="Helvetica Neue" panose="02000503000000020004" pitchFamily="2" charset="0"/>
                <a:cs typeface="Helvetica Neue" panose="02000503000000020004" pitchFamily="2" charset="0"/>
              </a:rPr>
              <a:t>ChallengeCreateChange</a:t>
            </a:r>
            <a:endParaRPr lang="en-US" dirty="0">
              <a:solidFill>
                <a:schemeClr val="bg2">
                  <a:lumMod val="9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759944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FDBA-3BDD-491C-9B62-3DEE2A2AC385}"/>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solidFill>
                  <a:schemeClr val="tx1"/>
                </a:solidFill>
                <a:latin typeface="+mj-lt"/>
              </a:rPr>
              <a:t>World-leading university</a:t>
            </a:r>
          </a:p>
        </p:txBody>
      </p:sp>
      <p:sp>
        <p:nvSpPr>
          <p:cNvPr id="3" name="Content Placeholder 2">
            <a:extLst>
              <a:ext uri="{FF2B5EF4-FFF2-40B4-BE49-F238E27FC236}">
                <a16:creationId xmlns:a16="http://schemas.microsoft.com/office/drawing/2014/main" id="{853C69C0-64B6-8CE9-BBBD-C1B0A8FF2F20}"/>
              </a:ext>
            </a:extLst>
          </p:cNvPr>
          <p:cNvSpPr>
            <a:spLocks noGrp="1"/>
          </p:cNvSpPr>
          <p:nvPr>
            <p:ph sz="half" idx="1"/>
          </p:nvPr>
        </p:nvSpPr>
        <p:spPr>
          <a:xfrm>
            <a:off x="5297762" y="2230374"/>
            <a:ext cx="6251110" cy="3483864"/>
          </a:xfrm>
        </p:spPr>
        <p:txBody>
          <a:bodyPr vert="horz" lIns="91440" tIns="45720" rIns="91440" bIns="45720" rtlCol="0">
            <a:normAutofit/>
          </a:bodyPr>
          <a:lstStyle/>
          <a:p>
            <a:pPr>
              <a:spcBef>
                <a:spcPts val="2200"/>
              </a:spcBef>
              <a:spcAft>
                <a:spcPts val="300"/>
              </a:spcAft>
              <a:buFont typeface="Arial" panose="020B0604020202020204" pitchFamily="34" charset="0"/>
              <a:buChar char="•"/>
            </a:pPr>
            <a:r>
              <a:rPr lang="en-US" sz="2200">
                <a:solidFill>
                  <a:schemeClr val="tx1"/>
                </a:solidFill>
                <a:latin typeface="+mn-lt"/>
              </a:rPr>
              <a:t>22</a:t>
            </a:r>
            <a:r>
              <a:rPr lang="en-US" sz="2200" baseline="30000">
                <a:solidFill>
                  <a:schemeClr val="tx1"/>
                </a:solidFill>
                <a:latin typeface="+mn-lt"/>
              </a:rPr>
              <a:t>nd</a:t>
            </a:r>
            <a:r>
              <a:rPr lang="en-US" sz="2200">
                <a:solidFill>
                  <a:schemeClr val="tx1"/>
                </a:solidFill>
                <a:latin typeface="+mn-lt"/>
              </a:rPr>
              <a:t> in the world QS World Rankings 2024</a:t>
            </a:r>
          </a:p>
          <a:p>
            <a:pPr>
              <a:spcBef>
                <a:spcPts val="2200"/>
              </a:spcBef>
              <a:spcAft>
                <a:spcPts val="300"/>
              </a:spcAft>
              <a:buFont typeface="Arial" panose="020B0604020202020204" pitchFamily="34" charset="0"/>
              <a:buChar char="•"/>
            </a:pPr>
            <a:r>
              <a:rPr lang="en-US" sz="2200">
                <a:solidFill>
                  <a:schemeClr val="tx1"/>
                </a:solidFill>
                <a:latin typeface="+mn-lt"/>
              </a:rPr>
              <a:t>Experience the very best in teaching, research and innovation in the Arts, Humanities, Social Sciences, Medicine, Veterinary Medicine, Science and Engineering</a:t>
            </a:r>
          </a:p>
          <a:p>
            <a:pPr>
              <a:spcBef>
                <a:spcPts val="2200"/>
              </a:spcBef>
              <a:spcAft>
                <a:spcPts val="300"/>
              </a:spcAft>
              <a:buFont typeface="Arial" panose="020B0604020202020204" pitchFamily="34" charset="0"/>
              <a:buChar char="•"/>
            </a:pPr>
            <a:r>
              <a:rPr lang="en-US" sz="2200">
                <a:solidFill>
                  <a:schemeClr val="tx1"/>
                </a:solidFill>
                <a:latin typeface="+mn-lt"/>
              </a:rPr>
              <a:t>We equip you with the skills, insights and perspectives to enhance your employability and build a successful future</a:t>
            </a:r>
          </a:p>
        </p:txBody>
      </p:sp>
      <p:pic>
        <p:nvPicPr>
          <p:cNvPr id="8" name="Picture Placeholder 7" descr="A picture containing outdoor, cloud, sky, grass&#10;&#10;Description automatically generated">
            <a:extLst>
              <a:ext uri="{FF2B5EF4-FFF2-40B4-BE49-F238E27FC236}">
                <a16:creationId xmlns:a16="http://schemas.microsoft.com/office/drawing/2014/main" id="{B864EE02-E346-9CF5-2F23-1DB63038443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169" r="1017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40480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close up of a map&#10;&#10;Description generated with high confidence">
            <a:extLst>
              <a:ext uri="{FF2B5EF4-FFF2-40B4-BE49-F238E27FC236}">
                <a16:creationId xmlns:a16="http://schemas.microsoft.com/office/drawing/2014/main" id="{EE3DF9FD-556A-3B7A-D5F1-0C11067F8B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27663" y="-4020"/>
            <a:ext cx="5998106" cy="6862020"/>
          </a:xfrm>
          <a:prstGeom prst="rect">
            <a:avLst/>
          </a:prstGeom>
        </p:spPr>
      </p:pic>
      <p:sp>
        <p:nvSpPr>
          <p:cNvPr id="3" name="Text Box 13">
            <a:extLst>
              <a:ext uri="{FF2B5EF4-FFF2-40B4-BE49-F238E27FC236}">
                <a16:creationId xmlns:a16="http://schemas.microsoft.com/office/drawing/2014/main" id="{32A99EDC-9B20-0FAC-7065-06EF3671CABD}"/>
              </a:ext>
            </a:extLst>
          </p:cNvPr>
          <p:cNvSpPr txBox="1">
            <a:spLocks noChangeArrowheads="1"/>
          </p:cNvSpPr>
          <p:nvPr/>
        </p:nvSpPr>
        <p:spPr bwMode="auto">
          <a:xfrm>
            <a:off x="9795080" y="1092169"/>
            <a:ext cx="2442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Source Sans Pro Light"/>
                <a:ea typeface="Source Sans Pro Light"/>
                <a:cs typeface="arial"/>
              </a:rPr>
              <a:t> = University buildings</a:t>
            </a:r>
          </a:p>
        </p:txBody>
      </p:sp>
      <p:sp>
        <p:nvSpPr>
          <p:cNvPr id="4" name="Text Box 13">
            <a:extLst>
              <a:ext uri="{FF2B5EF4-FFF2-40B4-BE49-F238E27FC236}">
                <a16:creationId xmlns:a16="http://schemas.microsoft.com/office/drawing/2014/main" id="{E8C5F489-1681-ADE9-9E46-8AEAA11AB400}"/>
              </a:ext>
            </a:extLst>
          </p:cNvPr>
          <p:cNvSpPr txBox="1">
            <a:spLocks noChangeArrowheads="1"/>
          </p:cNvSpPr>
          <p:nvPr/>
        </p:nvSpPr>
        <p:spPr bwMode="auto">
          <a:xfrm>
            <a:off x="9803412" y="2249508"/>
            <a:ext cx="2219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Source Sans Pro Light"/>
                <a:ea typeface="Source Sans Pro Light"/>
                <a:cs typeface="arial"/>
              </a:rPr>
              <a:t> = Park spaces</a:t>
            </a:r>
          </a:p>
        </p:txBody>
      </p:sp>
      <p:sp>
        <p:nvSpPr>
          <p:cNvPr id="5" name="Text Box 13">
            <a:extLst>
              <a:ext uri="{FF2B5EF4-FFF2-40B4-BE49-F238E27FC236}">
                <a16:creationId xmlns:a16="http://schemas.microsoft.com/office/drawing/2014/main" id="{9740D548-0E5E-4F3A-4C30-EE0C2100EB72}"/>
              </a:ext>
            </a:extLst>
          </p:cNvPr>
          <p:cNvSpPr txBox="1">
            <a:spLocks noChangeArrowheads="1"/>
          </p:cNvSpPr>
          <p:nvPr/>
        </p:nvSpPr>
        <p:spPr bwMode="auto">
          <a:xfrm>
            <a:off x="9804189" y="1670009"/>
            <a:ext cx="2219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Source Sans Pro Light"/>
                <a:ea typeface="Source Sans Pro Light"/>
                <a:cs typeface="arial"/>
              </a:rPr>
              <a:t> = City landmarks</a:t>
            </a:r>
          </a:p>
        </p:txBody>
      </p:sp>
      <p:sp>
        <p:nvSpPr>
          <p:cNvPr id="6" name="Rectangle 5">
            <a:extLst>
              <a:ext uri="{FF2B5EF4-FFF2-40B4-BE49-F238E27FC236}">
                <a16:creationId xmlns:a16="http://schemas.microsoft.com/office/drawing/2014/main" id="{3ACB99A1-B460-BD8B-5EA8-FB1930C088B6}"/>
              </a:ext>
            </a:extLst>
          </p:cNvPr>
          <p:cNvSpPr/>
          <p:nvPr/>
        </p:nvSpPr>
        <p:spPr>
          <a:xfrm>
            <a:off x="9461186" y="1068322"/>
            <a:ext cx="325120" cy="325120"/>
          </a:xfrm>
          <a:prstGeom prst="rect">
            <a:avLst/>
          </a:prstGeom>
          <a:solidFill>
            <a:srgbClr val="841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11" name="Rectangle 10">
            <a:extLst>
              <a:ext uri="{FF2B5EF4-FFF2-40B4-BE49-F238E27FC236}">
                <a16:creationId xmlns:a16="http://schemas.microsoft.com/office/drawing/2014/main" id="{00518B47-83B7-4769-3059-DF5DF340298E}"/>
              </a:ext>
            </a:extLst>
          </p:cNvPr>
          <p:cNvSpPr/>
          <p:nvPr/>
        </p:nvSpPr>
        <p:spPr>
          <a:xfrm>
            <a:off x="9461184" y="1654839"/>
            <a:ext cx="325120" cy="325120"/>
          </a:xfrm>
          <a:prstGeom prst="rect">
            <a:avLst/>
          </a:prstGeom>
          <a:solidFill>
            <a:srgbClr val="DB0A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77ACE588-A24D-E5A4-C9E7-4C58E0621441}"/>
              </a:ext>
            </a:extLst>
          </p:cNvPr>
          <p:cNvSpPr/>
          <p:nvPr/>
        </p:nvSpPr>
        <p:spPr>
          <a:xfrm>
            <a:off x="9466604" y="2241356"/>
            <a:ext cx="325120" cy="325120"/>
          </a:xfrm>
          <a:prstGeom prst="rect">
            <a:avLst/>
          </a:prstGeom>
          <a:solidFill>
            <a:srgbClr val="5CA731">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F033FED5-83A3-E58B-061B-A9F88E7E711C}"/>
              </a:ext>
            </a:extLst>
          </p:cNvPr>
          <p:cNvCxnSpPr>
            <a:cxnSpLocks/>
          </p:cNvCxnSpPr>
          <p:nvPr/>
        </p:nvCxnSpPr>
        <p:spPr>
          <a:xfrm>
            <a:off x="9461184" y="3084897"/>
            <a:ext cx="524248" cy="0"/>
          </a:xfrm>
          <a:prstGeom prst="line">
            <a:avLst/>
          </a:prstGeom>
          <a:ln w="47625">
            <a:solidFill>
              <a:srgbClr val="FF9300"/>
            </a:solidFill>
          </a:ln>
        </p:spPr>
        <p:style>
          <a:lnRef idx="3">
            <a:schemeClr val="accent6"/>
          </a:lnRef>
          <a:fillRef idx="0">
            <a:schemeClr val="accent6"/>
          </a:fillRef>
          <a:effectRef idx="2">
            <a:schemeClr val="accent6"/>
          </a:effectRef>
          <a:fontRef idx="minor">
            <a:schemeClr val="tx1"/>
          </a:fontRef>
        </p:style>
      </p:cxnSp>
      <p:cxnSp>
        <p:nvCxnSpPr>
          <p:cNvPr id="14" name="Straight Connector 13">
            <a:extLst>
              <a:ext uri="{FF2B5EF4-FFF2-40B4-BE49-F238E27FC236}">
                <a16:creationId xmlns:a16="http://schemas.microsoft.com/office/drawing/2014/main" id="{0CBE4DBD-094D-A18E-8DF0-7BCCAEF8529B}"/>
              </a:ext>
            </a:extLst>
          </p:cNvPr>
          <p:cNvCxnSpPr>
            <a:cxnSpLocks/>
          </p:cNvCxnSpPr>
          <p:nvPr/>
        </p:nvCxnSpPr>
        <p:spPr>
          <a:xfrm>
            <a:off x="9461184" y="3487786"/>
            <a:ext cx="515916" cy="0"/>
          </a:xfrm>
          <a:prstGeom prst="line">
            <a:avLst/>
          </a:prstGeom>
          <a:ln w="47625">
            <a:solidFill>
              <a:srgbClr val="FFC000"/>
            </a:solidFill>
          </a:ln>
        </p:spPr>
        <p:style>
          <a:lnRef idx="3">
            <a:schemeClr val="accent6"/>
          </a:lnRef>
          <a:fillRef idx="0">
            <a:schemeClr val="accent6"/>
          </a:fillRef>
          <a:effectRef idx="2">
            <a:schemeClr val="accent6"/>
          </a:effectRef>
          <a:fontRef idx="minor">
            <a:schemeClr val="tx1"/>
          </a:fontRef>
        </p:style>
      </p:cxnSp>
      <p:sp>
        <p:nvSpPr>
          <p:cNvPr id="15" name="Text Box 13">
            <a:extLst>
              <a:ext uri="{FF2B5EF4-FFF2-40B4-BE49-F238E27FC236}">
                <a16:creationId xmlns:a16="http://schemas.microsoft.com/office/drawing/2014/main" id="{8671BD95-C108-6089-B64B-C0EC2B9882A2}"/>
              </a:ext>
            </a:extLst>
          </p:cNvPr>
          <p:cNvSpPr txBox="1">
            <a:spLocks noChangeArrowheads="1"/>
          </p:cNvSpPr>
          <p:nvPr/>
        </p:nvSpPr>
        <p:spPr bwMode="auto">
          <a:xfrm>
            <a:off x="10018600" y="2895041"/>
            <a:ext cx="2219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Source Sans Pro Light"/>
                <a:ea typeface="Source Sans Pro Light"/>
                <a:cs typeface="Calibri"/>
              </a:rPr>
              <a:t> 5 minute walk</a:t>
            </a:r>
          </a:p>
        </p:txBody>
      </p:sp>
      <p:sp>
        <p:nvSpPr>
          <p:cNvPr id="16" name="Text Box 13">
            <a:extLst>
              <a:ext uri="{FF2B5EF4-FFF2-40B4-BE49-F238E27FC236}">
                <a16:creationId xmlns:a16="http://schemas.microsoft.com/office/drawing/2014/main" id="{351BD0DF-CB55-4E8E-9D95-8E867E270703}"/>
              </a:ext>
            </a:extLst>
          </p:cNvPr>
          <p:cNvSpPr txBox="1">
            <a:spLocks noChangeArrowheads="1"/>
          </p:cNvSpPr>
          <p:nvPr/>
        </p:nvSpPr>
        <p:spPr bwMode="auto">
          <a:xfrm>
            <a:off x="10004128" y="3309674"/>
            <a:ext cx="2219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Source Sans Pro Light"/>
                <a:ea typeface="Source Sans Pro Light"/>
                <a:cs typeface="Calibri"/>
              </a:rPr>
              <a:t> 15 minute walk</a:t>
            </a:r>
          </a:p>
        </p:txBody>
      </p:sp>
      <p:sp>
        <p:nvSpPr>
          <p:cNvPr id="8" name="TextBox 7">
            <a:extLst>
              <a:ext uri="{FF2B5EF4-FFF2-40B4-BE49-F238E27FC236}">
                <a16:creationId xmlns:a16="http://schemas.microsoft.com/office/drawing/2014/main" id="{FA10AB79-4792-598C-8F74-67C5E436F195}"/>
              </a:ext>
            </a:extLst>
          </p:cNvPr>
          <p:cNvSpPr txBox="1"/>
          <p:nvPr/>
        </p:nvSpPr>
        <p:spPr>
          <a:xfrm>
            <a:off x="216906" y="264805"/>
            <a:ext cx="2891456" cy="1920526"/>
          </a:xfrm>
          <a:prstGeom prst="rect">
            <a:avLst/>
          </a:prstGeom>
          <a:noFill/>
        </p:spPr>
        <p:txBody>
          <a:bodyPr wrap="square">
            <a:spAutoFit/>
          </a:bodyPr>
          <a:lstStyle/>
          <a:p>
            <a:pPr eaLnBrk="1" hangingPunct="1">
              <a:lnSpc>
                <a:spcPct val="90000"/>
              </a:lnSpc>
            </a:pPr>
            <a:r>
              <a:rPr lang="en-GB" sz="4400" dirty="0">
                <a:solidFill>
                  <a:schemeClr val="bg1"/>
                </a:solidFill>
                <a:latin typeface="Source Sans Pro Light"/>
                <a:ea typeface="Source Sans Pro Light"/>
              </a:rPr>
              <a:t>The University in the City</a:t>
            </a:r>
          </a:p>
        </p:txBody>
      </p:sp>
      <p:sp>
        <p:nvSpPr>
          <p:cNvPr id="10" name="TextBox 9">
            <a:extLst>
              <a:ext uri="{FF2B5EF4-FFF2-40B4-BE49-F238E27FC236}">
                <a16:creationId xmlns:a16="http://schemas.microsoft.com/office/drawing/2014/main" id="{EAEAF862-8ED9-A816-042A-4058A3C4C4BF}"/>
              </a:ext>
            </a:extLst>
          </p:cNvPr>
          <p:cNvSpPr txBox="1"/>
          <p:nvPr/>
        </p:nvSpPr>
        <p:spPr>
          <a:xfrm>
            <a:off x="9405813" y="4074220"/>
            <a:ext cx="2720991"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Source Sans Pro Light"/>
                <a:ea typeface="Source Sans Pro Light"/>
              </a:rPr>
              <a:t>Take a </a:t>
            </a:r>
            <a:r>
              <a:rPr kumimoji="0" lang="en-GB" sz="2400" b="0" i="0" u="none" strike="noStrike" kern="1200" cap="none" spc="0" normalizeH="0" baseline="0" noProof="0" dirty="0">
                <a:ln>
                  <a:noFill/>
                </a:ln>
                <a:solidFill>
                  <a:schemeClr val="bg1"/>
                </a:solidFill>
                <a:effectLst/>
                <a:uLnTx/>
                <a:uFillTx/>
                <a:latin typeface="Source Sans Pro Light"/>
                <a:ea typeface="Source Sans Pro Light"/>
                <a:hlinkClick r:id="rId3">
                  <a:extLst>
                    <a:ext uri="{A12FA001-AC4F-418D-AE19-62706E023703}">
                      <ahyp:hlinkClr xmlns:ahyp="http://schemas.microsoft.com/office/drawing/2018/hyperlinkcolor" val="tx"/>
                    </a:ext>
                  </a:extLst>
                </a:hlinkClick>
              </a:rPr>
              <a:t>Virtual visit</a:t>
            </a:r>
            <a:r>
              <a:rPr kumimoji="0" lang="en-GB" sz="2400" b="0" i="0" u="none" strike="noStrike" kern="1200" cap="none" spc="0" normalizeH="0" baseline="0" noProof="0" dirty="0">
                <a:ln>
                  <a:noFill/>
                </a:ln>
                <a:solidFill>
                  <a:schemeClr val="bg1"/>
                </a:solidFill>
                <a:effectLst/>
                <a:uLnTx/>
                <a:uFillTx/>
                <a:latin typeface="Source Sans Pro Light"/>
                <a:ea typeface="Source Sans Pro Light"/>
              </a:rPr>
              <a:t> of the campus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effectLst/>
              <a:uLnTx/>
              <a:uFillTx/>
              <a:latin typeface="Source Sans Pro Light"/>
              <a:ea typeface="Source Sans Pro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41D41"/>
              </a:solidFill>
              <a:effectLst/>
              <a:uLnTx/>
              <a:uFillTx/>
              <a:latin typeface="Source Sans Pro Light"/>
              <a:ea typeface="Source Sans Pro Light"/>
            </a:endParaRPr>
          </a:p>
        </p:txBody>
      </p:sp>
      <p:sp>
        <p:nvSpPr>
          <p:cNvPr id="17" name="TextBox 16">
            <a:extLst>
              <a:ext uri="{FF2B5EF4-FFF2-40B4-BE49-F238E27FC236}">
                <a16:creationId xmlns:a16="http://schemas.microsoft.com/office/drawing/2014/main" id="{ABF16C24-338B-D42D-EAFF-799EC0A3EEE7}"/>
              </a:ext>
            </a:extLst>
          </p:cNvPr>
          <p:cNvSpPr txBox="1"/>
          <p:nvPr/>
        </p:nvSpPr>
        <p:spPr>
          <a:xfrm>
            <a:off x="9336432" y="501592"/>
            <a:ext cx="670376" cy="461665"/>
          </a:xfrm>
          <a:prstGeom prst="rect">
            <a:avLst/>
          </a:prstGeom>
          <a:noFill/>
        </p:spPr>
        <p:txBody>
          <a:bodyPr wrap="none" rtlCol="0">
            <a:spAutoFit/>
          </a:bodyPr>
          <a:lstStyle/>
          <a:p>
            <a:r>
              <a:rPr lang="en-US" sz="2400" dirty="0">
                <a:solidFill>
                  <a:schemeClr val="bg1"/>
                </a:solidFill>
                <a:latin typeface="Source Sans Pro Light"/>
                <a:ea typeface="Source Sans Pro Light"/>
              </a:rPr>
              <a:t>KEY</a:t>
            </a:r>
          </a:p>
        </p:txBody>
      </p:sp>
      <p:pic>
        <p:nvPicPr>
          <p:cNvPr id="18" name="Picture 17" descr="An aerial view of a city&#10;&#10;Description automatically generated with low confidence">
            <a:extLst>
              <a:ext uri="{FF2B5EF4-FFF2-40B4-BE49-F238E27FC236}">
                <a16:creationId xmlns:a16="http://schemas.microsoft.com/office/drawing/2014/main" id="{D398FE54-695D-5D29-6572-ECDF40835A8B}"/>
              </a:ext>
            </a:extLst>
          </p:cNvPr>
          <p:cNvPicPr>
            <a:picLocks noChangeAspect="1"/>
          </p:cNvPicPr>
          <p:nvPr/>
        </p:nvPicPr>
        <p:blipFill rotWithShape="1">
          <a:blip r:embed="rId4">
            <a:extLst>
              <a:ext uri="{28A0092B-C50C-407E-A947-70E740481C1C}">
                <a14:useLocalDpi xmlns:a14="http://schemas.microsoft.com/office/drawing/2010/main" val="0"/>
              </a:ext>
            </a:extLst>
          </a:blip>
          <a:srcRect l="3807" r="24751"/>
          <a:stretch/>
        </p:blipFill>
        <p:spPr>
          <a:xfrm>
            <a:off x="0" y="2395879"/>
            <a:ext cx="3227664" cy="3010776"/>
          </a:xfrm>
          <a:prstGeom prst="rect">
            <a:avLst/>
          </a:prstGeom>
        </p:spPr>
      </p:pic>
    </p:spTree>
    <p:extLst>
      <p:ext uri="{BB962C8B-B14F-4D97-AF65-F5344CB8AC3E}">
        <p14:creationId xmlns:p14="http://schemas.microsoft.com/office/powerpoint/2010/main" val="175763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FDBA-3BDD-491C-9B62-3DEE2A2AC38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solidFill>
                  <a:schemeClr val="tx1"/>
                </a:solidFill>
                <a:latin typeface="+mj-lt"/>
              </a:rPr>
              <a:t>City centre campus</a:t>
            </a:r>
          </a:p>
        </p:txBody>
      </p:sp>
      <p:sp>
        <p:nvSpPr>
          <p:cNvPr id="4" name="Content Placeholder 5">
            <a:extLst>
              <a:ext uri="{FF2B5EF4-FFF2-40B4-BE49-F238E27FC236}">
                <a16:creationId xmlns:a16="http://schemas.microsoft.com/office/drawing/2014/main" id="{43781187-E19A-CEDC-69CB-987CAC828D34}"/>
              </a:ext>
            </a:extLst>
          </p:cNvPr>
          <p:cNvSpPr txBox="1">
            <a:spLocks noGrp="1"/>
          </p:cNvSpPr>
          <p:nvPr>
            <p:ph sz="half" idx="1"/>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200"/>
              </a:spcBef>
              <a:spcAft>
                <a:spcPts val="200"/>
              </a:spcAft>
            </a:pPr>
            <a:r>
              <a:rPr lang="en-US" sz="1700">
                <a:latin typeface="+mn-lt"/>
              </a:rPr>
              <a:t>Not a campus based institution: the entire city of Edinburgh is our campus</a:t>
            </a:r>
          </a:p>
          <a:p>
            <a:pPr>
              <a:spcBef>
                <a:spcPts val="2200"/>
              </a:spcBef>
              <a:spcAft>
                <a:spcPts val="200"/>
              </a:spcAft>
            </a:pPr>
            <a:r>
              <a:rPr lang="en-US" sz="1700">
                <a:latin typeface="+mn-lt"/>
              </a:rPr>
              <a:t>Four main locations: Central Area, King’s Buildings, Little France, Easter Bush</a:t>
            </a:r>
          </a:p>
          <a:p>
            <a:pPr>
              <a:spcBef>
                <a:spcPts val="2200"/>
              </a:spcBef>
              <a:spcAft>
                <a:spcPts val="200"/>
              </a:spcAft>
            </a:pPr>
            <a:r>
              <a:rPr lang="en-US" sz="1700">
                <a:latin typeface="+mn-lt"/>
              </a:rPr>
              <a:t>Compact and walkable city with reliable public transport</a:t>
            </a:r>
          </a:p>
          <a:p>
            <a:pPr>
              <a:spcBef>
                <a:spcPts val="2200"/>
              </a:spcBef>
              <a:spcAft>
                <a:spcPts val="200"/>
              </a:spcAft>
            </a:pPr>
            <a:r>
              <a:rPr lang="en-US" sz="1700">
                <a:latin typeface="+mn-lt"/>
              </a:rPr>
              <a:t>Walk, cycle or bus between locations</a:t>
            </a:r>
          </a:p>
          <a:p>
            <a:pPr>
              <a:spcBef>
                <a:spcPts val="2200"/>
              </a:spcBef>
              <a:spcAft>
                <a:spcPts val="200"/>
              </a:spcAft>
            </a:pPr>
            <a:r>
              <a:rPr lang="en-US" sz="1700">
                <a:latin typeface="+mn-lt"/>
              </a:rPr>
              <a:t>Safe city and 24 hour campus security</a:t>
            </a:r>
          </a:p>
          <a:p>
            <a:pPr>
              <a:spcBef>
                <a:spcPts val="2200"/>
              </a:spcBef>
              <a:spcAft>
                <a:spcPts val="200"/>
              </a:spcAft>
            </a:pPr>
            <a:endParaRPr lang="en-US" sz="1700">
              <a:latin typeface="+mn-lt"/>
            </a:endParaRPr>
          </a:p>
        </p:txBody>
      </p:sp>
      <p:pic>
        <p:nvPicPr>
          <p:cNvPr id="7" name="Picture Placeholder 6" descr="An aerial view of a city&#10;&#10;Description automatically generated with medium confidence">
            <a:extLst>
              <a:ext uri="{FF2B5EF4-FFF2-40B4-BE49-F238E27FC236}">
                <a16:creationId xmlns:a16="http://schemas.microsoft.com/office/drawing/2014/main" id="{182724A1-D3D3-3EC9-4F97-1A0BD7A0922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915" r="1713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5191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FDBA-3BDD-491C-9B62-3DEE2A2AC385}"/>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solidFill>
                  <a:schemeClr val="tx1"/>
                </a:solidFill>
                <a:latin typeface="+mj-lt"/>
              </a:rPr>
              <a:t>Learn from the best</a:t>
            </a:r>
          </a:p>
        </p:txBody>
      </p:sp>
      <p:sp>
        <p:nvSpPr>
          <p:cNvPr id="3" name="Content Placeholder 2">
            <a:extLst>
              <a:ext uri="{FF2B5EF4-FFF2-40B4-BE49-F238E27FC236}">
                <a16:creationId xmlns:a16="http://schemas.microsoft.com/office/drawing/2014/main" id="{853C69C0-64B6-8CE9-BBBD-C1B0A8FF2F20}"/>
              </a:ext>
            </a:extLst>
          </p:cNvPr>
          <p:cNvSpPr>
            <a:spLocks noGrp="1"/>
          </p:cNvSpPr>
          <p:nvPr>
            <p:ph sz="half" idx="1"/>
          </p:nvPr>
        </p:nvSpPr>
        <p:spPr>
          <a:xfrm>
            <a:off x="5297762" y="2254187"/>
            <a:ext cx="6251110" cy="3483864"/>
          </a:xfrm>
        </p:spPr>
        <p:txBody>
          <a:bodyPr vert="horz" lIns="91440" tIns="45720" rIns="91440" bIns="45720" rtlCol="0">
            <a:normAutofit/>
          </a:bodyPr>
          <a:lstStyle/>
          <a:p>
            <a:pPr>
              <a:spcBef>
                <a:spcPts val="2200"/>
              </a:spcBef>
              <a:spcAft>
                <a:spcPts val="200"/>
              </a:spcAft>
              <a:buFont typeface="Arial" panose="020B0604020202020204" pitchFamily="34" charset="0"/>
              <a:buChar char="•"/>
            </a:pPr>
            <a:r>
              <a:rPr lang="en-US" sz="1900">
                <a:solidFill>
                  <a:schemeClr val="tx1"/>
                </a:solidFill>
                <a:latin typeface="+mn-lt"/>
              </a:rPr>
              <a:t>Unlocking the secrets of the universe, cloning sheep, building robots, devising technology used in today’s smartphones</a:t>
            </a:r>
          </a:p>
          <a:p>
            <a:pPr>
              <a:spcBef>
                <a:spcPts val="2200"/>
              </a:spcBef>
              <a:spcAft>
                <a:spcPts val="200"/>
              </a:spcAft>
              <a:buFont typeface="Arial" panose="020B0604020202020204" pitchFamily="34" charset="0"/>
              <a:buChar char="•"/>
            </a:pPr>
            <a:r>
              <a:rPr lang="en-US" sz="1900">
                <a:solidFill>
                  <a:schemeClr val="tx1"/>
                </a:solidFill>
                <a:latin typeface="+mn-lt"/>
              </a:rPr>
              <a:t>Our ground-breaking research directly informs the teaching you receive</a:t>
            </a:r>
          </a:p>
          <a:p>
            <a:pPr>
              <a:spcBef>
                <a:spcPts val="2200"/>
              </a:spcBef>
              <a:spcAft>
                <a:spcPts val="200"/>
              </a:spcAft>
              <a:buFont typeface="Arial" panose="020B0604020202020204" pitchFamily="34" charset="0"/>
              <a:buChar char="•"/>
            </a:pPr>
            <a:r>
              <a:rPr lang="en-US" sz="1900">
                <a:solidFill>
                  <a:schemeClr val="tx1"/>
                </a:solidFill>
                <a:latin typeface="+mn-lt"/>
              </a:rPr>
              <a:t>Learn about the very latest developments in your subject</a:t>
            </a:r>
          </a:p>
          <a:p>
            <a:pPr>
              <a:spcBef>
                <a:spcPts val="2200"/>
              </a:spcBef>
              <a:spcAft>
                <a:spcPts val="200"/>
              </a:spcAft>
              <a:buFont typeface="Arial" panose="020B0604020202020204" pitchFamily="34" charset="0"/>
              <a:buChar char="•"/>
            </a:pPr>
            <a:r>
              <a:rPr lang="en-US" sz="1900">
                <a:solidFill>
                  <a:schemeClr val="tx1"/>
                </a:solidFill>
                <a:latin typeface="+mn-lt"/>
              </a:rPr>
              <a:t>Our degrees respond to global challenges and equip you with the tools to tackle these problems yourselves</a:t>
            </a:r>
          </a:p>
          <a:p>
            <a:pPr>
              <a:spcBef>
                <a:spcPts val="2200"/>
              </a:spcBef>
              <a:spcAft>
                <a:spcPts val="200"/>
              </a:spcAft>
              <a:buFont typeface="Arial" panose="020B0604020202020204" pitchFamily="34" charset="0"/>
              <a:buChar char="•"/>
            </a:pPr>
            <a:endParaRPr lang="en-US" sz="1900">
              <a:solidFill>
                <a:schemeClr val="tx1"/>
              </a:solidFill>
              <a:latin typeface="+mn-lt"/>
            </a:endParaRPr>
          </a:p>
        </p:txBody>
      </p:sp>
      <p:pic>
        <p:nvPicPr>
          <p:cNvPr id="7" name="Picture Placeholder 6" descr="A picture containing indoor, byzantine architecture, building, large&#10;&#10;Description automatically generated">
            <a:extLst>
              <a:ext uri="{FF2B5EF4-FFF2-40B4-BE49-F238E27FC236}">
                <a16:creationId xmlns:a16="http://schemas.microsoft.com/office/drawing/2014/main" id="{18FAF4BD-137B-7CE4-5861-E7697F5F558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1" b="207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84373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FDBA-3BDD-491C-9B62-3DEE2A2AC38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solidFill>
                  <a:schemeClr val="tx1"/>
                </a:solidFill>
                <a:latin typeface="+mj-lt"/>
              </a:rPr>
              <a:t>Global community</a:t>
            </a:r>
          </a:p>
        </p:txBody>
      </p:sp>
      <p:sp>
        <p:nvSpPr>
          <p:cNvPr id="4" name="Content Placeholder 3">
            <a:extLst>
              <a:ext uri="{FF2B5EF4-FFF2-40B4-BE49-F238E27FC236}">
                <a16:creationId xmlns:a16="http://schemas.microsoft.com/office/drawing/2014/main" id="{61B15B91-63AF-F437-BB63-296D9B617850}"/>
              </a:ext>
            </a:extLst>
          </p:cNvPr>
          <p:cNvSpPr txBox="1">
            <a:spLocks noGrp="1"/>
          </p:cNvSpPr>
          <p:nvPr>
            <p:ph sz="half" idx="1"/>
          </p:nvPr>
        </p:nvSpPr>
        <p:spPr>
          <a:xfrm>
            <a:off x="640080" y="2503805"/>
            <a:ext cx="4243589" cy="3320668"/>
          </a:xfrm>
          <a:prstGeom prst="rect">
            <a:avLst/>
          </a:prstGeom>
        </p:spPr>
        <p:txBody>
          <a:bodyPr vert="horz" lIns="91440" tIns="45720" rIns="91440" bIns="45720" rtlCol="0">
            <a:normAutofit/>
          </a:bodyPr>
          <a:lstStyle/>
          <a:p>
            <a:pPr>
              <a:spcBef>
                <a:spcPts val="2200"/>
              </a:spcBef>
              <a:spcAft>
                <a:spcPts val="200"/>
              </a:spcAft>
              <a:buFont typeface="Arial" panose="020B0604020202020204" pitchFamily="34" charset="0"/>
              <a:buChar char="•"/>
            </a:pPr>
            <a:r>
              <a:rPr lang="en-US" sz="1500">
                <a:solidFill>
                  <a:schemeClr val="tx1"/>
                </a:solidFill>
                <a:latin typeface="+mn-lt"/>
              </a:rPr>
              <a:t>Edinburgh attracts the best students from all over the world</a:t>
            </a:r>
          </a:p>
          <a:p>
            <a:pPr>
              <a:spcBef>
                <a:spcPts val="2200"/>
              </a:spcBef>
              <a:spcAft>
                <a:spcPts val="200"/>
              </a:spcAft>
              <a:buFont typeface="Arial" panose="020B0604020202020204" pitchFamily="34" charset="0"/>
              <a:buChar char="•"/>
            </a:pPr>
            <a:r>
              <a:rPr lang="en-US" sz="1500">
                <a:solidFill>
                  <a:schemeClr val="tx1"/>
                </a:solidFill>
                <a:latin typeface="+mn-lt"/>
              </a:rPr>
              <a:t>Over 49,000 students from more than 160 countries worldwide</a:t>
            </a:r>
          </a:p>
          <a:p>
            <a:pPr>
              <a:spcBef>
                <a:spcPts val="2200"/>
              </a:spcBef>
              <a:spcAft>
                <a:spcPts val="200"/>
              </a:spcAft>
              <a:buFont typeface="Arial" panose="020B0604020202020204" pitchFamily="34" charset="0"/>
              <a:buChar char="•"/>
            </a:pPr>
            <a:r>
              <a:rPr lang="en-US" sz="1500">
                <a:solidFill>
                  <a:schemeClr val="tx1"/>
                </a:solidFill>
                <a:latin typeface="+mn-lt"/>
              </a:rPr>
              <a:t>Discover different ideas and experiences, learn more about the world</a:t>
            </a:r>
          </a:p>
          <a:p>
            <a:pPr>
              <a:spcBef>
                <a:spcPts val="2200"/>
              </a:spcBef>
              <a:spcAft>
                <a:spcPts val="200"/>
              </a:spcAft>
              <a:buFont typeface="Arial" panose="020B0604020202020204" pitchFamily="34" charset="0"/>
              <a:buChar char="•"/>
            </a:pPr>
            <a:r>
              <a:rPr lang="en-US" sz="1500">
                <a:solidFill>
                  <a:schemeClr val="tx1"/>
                </a:solidFill>
                <a:latin typeface="+mn-lt"/>
              </a:rPr>
              <a:t>Over 15,000 staff with one academic staff member to every six students</a:t>
            </a:r>
          </a:p>
          <a:p>
            <a:pPr>
              <a:spcBef>
                <a:spcPts val="2200"/>
              </a:spcBef>
              <a:spcAft>
                <a:spcPts val="200"/>
              </a:spcAft>
              <a:buFont typeface="Arial" panose="020B0604020202020204" pitchFamily="34" charset="0"/>
              <a:buChar char="•"/>
            </a:pPr>
            <a:r>
              <a:rPr lang="en-US" sz="1500">
                <a:solidFill>
                  <a:schemeClr val="tx1"/>
                </a:solidFill>
                <a:latin typeface="+mn-lt"/>
              </a:rPr>
              <a:t>The city is home to approx. 100,000 students</a:t>
            </a:r>
          </a:p>
        </p:txBody>
      </p:sp>
      <p:pic>
        <p:nvPicPr>
          <p:cNvPr id="7" name="Picture Placeholder 6" descr="A group of people walking on a sidewalk&#10;&#10;Description automatically generated with medium confidence">
            <a:extLst>
              <a:ext uri="{FF2B5EF4-FFF2-40B4-BE49-F238E27FC236}">
                <a16:creationId xmlns:a16="http://schemas.microsoft.com/office/drawing/2014/main" id="{BF02E7F1-AF5D-81F5-3B6C-AC4E05D6BEF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7777" b="592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476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FDBA-3BDD-491C-9B62-3DEE2A2AC38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solidFill>
                  <a:schemeClr val="tx1"/>
                </a:solidFill>
                <a:latin typeface="+mj-lt"/>
              </a:rPr>
              <a:t>Imagine what you could do</a:t>
            </a:r>
          </a:p>
        </p:txBody>
      </p:sp>
      <p:sp>
        <p:nvSpPr>
          <p:cNvPr id="4" name="Content Placeholder 3">
            <a:extLst>
              <a:ext uri="{FF2B5EF4-FFF2-40B4-BE49-F238E27FC236}">
                <a16:creationId xmlns:a16="http://schemas.microsoft.com/office/drawing/2014/main" id="{61B15B91-63AF-F437-BB63-296D9B617850}"/>
              </a:ext>
            </a:extLst>
          </p:cNvPr>
          <p:cNvSpPr txBox="1">
            <a:spLocks noGrp="1"/>
          </p:cNvSpPr>
          <p:nvPr>
            <p:ph sz="half" idx="1"/>
          </p:nvPr>
        </p:nvSpPr>
        <p:spPr>
          <a:xfrm>
            <a:off x="640080" y="2539524"/>
            <a:ext cx="4243589" cy="3320668"/>
          </a:xfrm>
          <a:prstGeom prst="rect">
            <a:avLst/>
          </a:prstGeom>
        </p:spPr>
        <p:txBody>
          <a:bodyPr vert="horz" lIns="91440" tIns="45720" rIns="91440" bIns="45720" rtlCol="0">
            <a:normAutofit/>
          </a:bodyPr>
          <a:lstStyle/>
          <a:p>
            <a:pPr>
              <a:spcBef>
                <a:spcPts val="2200"/>
              </a:spcBef>
              <a:spcAft>
                <a:spcPts val="200"/>
              </a:spcAft>
              <a:buFont typeface="Arial" panose="020B0604020202020204" pitchFamily="34" charset="0"/>
              <a:buChar char="•"/>
            </a:pPr>
            <a:r>
              <a:rPr lang="en-US" sz="1400">
                <a:solidFill>
                  <a:schemeClr val="tx1"/>
                </a:solidFill>
                <a:latin typeface="+mn-lt"/>
              </a:rPr>
              <a:t>3 Colleges reflect our main areas of teaching and research; 21 Schools group together our subject experts, support staff, students and facilities</a:t>
            </a:r>
          </a:p>
          <a:p>
            <a:pPr>
              <a:spcBef>
                <a:spcPts val="2200"/>
              </a:spcBef>
              <a:spcAft>
                <a:spcPts val="200"/>
              </a:spcAft>
              <a:buFont typeface="Arial" panose="020B0604020202020204" pitchFamily="34" charset="0"/>
              <a:buChar char="•"/>
            </a:pPr>
            <a:r>
              <a:rPr lang="en-US" sz="1400">
                <a:solidFill>
                  <a:schemeClr val="tx1"/>
                </a:solidFill>
                <a:latin typeface="+mn-lt"/>
              </a:rPr>
              <a:t>380+ undergraduate programmes across 58 subject areas</a:t>
            </a:r>
          </a:p>
          <a:p>
            <a:pPr>
              <a:spcBef>
                <a:spcPts val="2200"/>
              </a:spcBef>
              <a:spcAft>
                <a:spcPts val="200"/>
              </a:spcAft>
              <a:buFont typeface="Arial" panose="020B0604020202020204" pitchFamily="34" charset="0"/>
              <a:buChar char="•"/>
            </a:pPr>
            <a:r>
              <a:rPr lang="en-US" sz="1400">
                <a:solidFill>
                  <a:schemeClr val="tx1"/>
                </a:solidFill>
                <a:latin typeface="+mn-lt"/>
              </a:rPr>
              <a:t>Internationally recognised qualifications prized by employers</a:t>
            </a:r>
          </a:p>
          <a:p>
            <a:pPr>
              <a:spcBef>
                <a:spcPts val="2200"/>
              </a:spcBef>
              <a:spcAft>
                <a:spcPts val="200"/>
              </a:spcAft>
              <a:buFont typeface="Arial" panose="020B0604020202020204" pitchFamily="34" charset="0"/>
              <a:buChar char="•"/>
            </a:pPr>
            <a:r>
              <a:rPr lang="en-US" sz="1400">
                <a:solidFill>
                  <a:schemeClr val="tx1"/>
                </a:solidFill>
                <a:latin typeface="+mn-lt"/>
              </a:rPr>
              <a:t>Two 11-week semesters (Sep–Dec &amp; Jan–May)</a:t>
            </a:r>
          </a:p>
          <a:p>
            <a:pPr>
              <a:spcBef>
                <a:spcPts val="2200"/>
              </a:spcBef>
              <a:spcAft>
                <a:spcPts val="200"/>
              </a:spcAft>
              <a:buFont typeface="Arial" panose="020B0604020202020204" pitchFamily="34" charset="0"/>
              <a:buChar char="•"/>
            </a:pPr>
            <a:r>
              <a:rPr lang="en-US" sz="1400">
                <a:solidFill>
                  <a:schemeClr val="tx1"/>
                </a:solidFill>
                <a:latin typeface="+mn-lt"/>
              </a:rPr>
              <a:t>Summer – good time for internships, projects, travel</a:t>
            </a:r>
          </a:p>
        </p:txBody>
      </p:sp>
      <p:pic>
        <p:nvPicPr>
          <p:cNvPr id="8" name="Picture Placeholder 7" descr="A person painting a person's face&#10;&#10;Description automatically generated with low confidence">
            <a:extLst>
              <a:ext uri="{FF2B5EF4-FFF2-40B4-BE49-F238E27FC236}">
                <a16:creationId xmlns:a16="http://schemas.microsoft.com/office/drawing/2014/main" id="{8F26C031-1355-986C-D547-2FFCA4F0D89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2909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97B139022048498A2237A935108EC5" ma:contentTypeVersion="11" ma:contentTypeDescription="Create a new document." ma:contentTypeScope="" ma:versionID="7c87e3357d7bda3a10d99189f21e5532">
  <xsd:schema xmlns:xsd="http://www.w3.org/2001/XMLSchema" xmlns:xs="http://www.w3.org/2001/XMLSchema" xmlns:p="http://schemas.microsoft.com/office/2006/metadata/properties" xmlns:ns2="91410eff-277a-477e-8712-8acd82515810" xmlns:ns3="83c3b527-4590-4c09-a488-93d79a17f41e" targetNamespace="http://schemas.microsoft.com/office/2006/metadata/properties" ma:root="true" ma:fieldsID="a93a6ab82564d66a9b49a12bf0488f0d" ns2:_="" ns3:_="">
    <xsd:import namespace="91410eff-277a-477e-8712-8acd82515810"/>
    <xsd:import namespace="83c3b527-4590-4c09-a488-93d79a17f4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410eff-277a-477e-8712-8acd825158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54eff52-6b6d-4e5f-a3b0-187f185b1db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c3b527-4590-4c09-a488-93d79a17f4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1410eff-277a-477e-8712-8acd82515810">
      <Terms xmlns="http://schemas.microsoft.com/office/infopath/2007/PartnerControls"/>
    </lcf76f155ced4ddcb4097134ff3c332f>
    <SharedWithUsers xmlns="83c3b527-4590-4c09-a488-93d79a17f41e">
      <UserInfo>
        <DisplayName>Kate Orton-Johnson</DisplayName>
        <AccountId>139</AccountId>
        <AccountType/>
      </UserInfo>
      <UserInfo>
        <DisplayName>Dalinda Perez Alvarez Rodriguez</DisplayName>
        <AccountId>140</AccountId>
        <AccountType/>
      </UserInfo>
      <UserInfo>
        <DisplayName>Sarah Harvey</DisplayName>
        <AccountId>11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B1EBA7-EF7A-41E6-B4FD-317E06A742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410eff-277a-477e-8712-8acd82515810"/>
    <ds:schemaRef ds:uri="83c3b527-4590-4c09-a488-93d79a17f4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ADF007-BE63-44FE-90B8-9893C8231338}">
  <ds:schemaRefs>
    <ds:schemaRef ds:uri="http://www.w3.org/XML/1998/namespace"/>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purl.org/dc/dcmitype/"/>
    <ds:schemaRef ds:uri="34338bc4-01a5-49d8-8daa-810a3845f08f"/>
    <ds:schemaRef ds:uri="9915ae0a-a068-4a62-b1fd-fde240f8d820"/>
    <ds:schemaRef ds:uri="e0533433-c614-42f1-a6db-1e117b426f00"/>
    <ds:schemaRef ds:uri="b65128e6-cf21-41fc-9079-b4be3d55defe"/>
    <ds:schemaRef ds:uri="91410eff-277a-477e-8712-8acd82515810"/>
    <ds:schemaRef ds:uri="83c3b527-4590-4c09-a488-93d79a17f41e"/>
  </ds:schemaRefs>
</ds:datastoreItem>
</file>

<file path=customXml/itemProps3.xml><?xml version="1.0" encoding="utf-8"?>
<ds:datastoreItem xmlns:ds="http://schemas.openxmlformats.org/officeDocument/2006/customXml" ds:itemID="{BAFF9789-EC3E-4AC4-A336-24F7D16E53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5341</TotalTime>
  <Words>1806</Words>
  <Application>Microsoft Office PowerPoint</Application>
  <PresentationFormat>Widescreen</PresentationFormat>
  <Paragraphs>195</Paragraphs>
  <Slides>31</Slides>
  <Notes>22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Atlas</vt:lpstr>
      <vt:lpstr>Make your future extraordinary Join some of the best students from around the globe at one of the world’s top universities</vt:lpstr>
      <vt:lpstr>Study in Scotland</vt:lpstr>
      <vt:lpstr>World-class city</vt:lpstr>
      <vt:lpstr>World-leading university</vt:lpstr>
      <vt:lpstr>PowerPoint Presentation</vt:lpstr>
      <vt:lpstr>City centre campus</vt:lpstr>
      <vt:lpstr>Learn from the best</vt:lpstr>
      <vt:lpstr>Global community</vt:lpstr>
      <vt:lpstr>Imagine what you could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Dougan</dc:creator>
  <cp:lastModifiedBy>Felicia Murray</cp:lastModifiedBy>
  <cp:revision>260</cp:revision>
  <cp:lastPrinted>2023-09-06T11:48:25Z</cp:lastPrinted>
  <dcterms:created xsi:type="dcterms:W3CDTF">2023-04-20T07:53:28Z</dcterms:created>
  <dcterms:modified xsi:type="dcterms:W3CDTF">2024-03-18T12:21:25Z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0x010100B397B139022048498A2237A935108EC5</vt:lpwstr>
  </property>
  <property fmtid="{D5CDD505-2E9C-101B-9397-08002B2CF9AE}" pid="3" name="MediaServiceImageTags">
    <vt:lpwstr/>
  </property>
</Properties>
</file>