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/>
    <p:restoredTop sz="89701"/>
  </p:normalViewPr>
  <p:slideViewPr>
    <p:cSldViewPr>
      <p:cViewPr varScale="1">
        <p:scale>
          <a:sx n="59" d="100"/>
          <a:sy n="59" d="100"/>
        </p:scale>
        <p:origin x="86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C93C8-8236-3645-9316-C7646558273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ED3D-BE32-D34F-A122-3B40372A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0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3ED3D-BE32-D34F-A122-3B40372AA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770" y="837764"/>
            <a:ext cx="1303445" cy="13034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63471" y="2889974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3471" y="10303363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272" y="837774"/>
            <a:ext cx="1303453" cy="130344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0631" y="3600611"/>
            <a:ext cx="3375858" cy="598063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9151" y="3592201"/>
            <a:ext cx="9037605" cy="5850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4973" y="3236250"/>
            <a:ext cx="4017645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1D3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4F4F4F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770" y="837762"/>
            <a:ext cx="1303445" cy="13034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63471" y="2889974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3471" y="10303361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272" y="837772"/>
            <a:ext cx="1303453" cy="13034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1D3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4F4F4F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1D3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770" y="837762"/>
            <a:ext cx="1303445" cy="13034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63471" y="2889971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3471" y="10303357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272" y="837772"/>
            <a:ext cx="1303453" cy="13034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1D3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8" y="11308555"/>
                </a:moveTo>
                <a:lnTo>
                  <a:pt x="0" y="11308555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8555"/>
                </a:lnTo>
                <a:close/>
              </a:path>
            </a:pathLst>
          </a:custGeom>
          <a:solidFill>
            <a:srgbClr val="001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49" y="835141"/>
            <a:ext cx="1308689" cy="13086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63471" y="5355864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334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3471" y="10303357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334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6650" y="835149"/>
            <a:ext cx="1308697" cy="13086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3" y="3416970"/>
            <a:ext cx="5749925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1D3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973" y="4522816"/>
            <a:ext cx="8248650" cy="525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4F4F4F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g.ox.ac.uk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73" y="5844880"/>
            <a:ext cx="14911705" cy="16871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75"/>
              </a:spcBef>
              <a:tabLst>
                <a:tab pos="2045970" algn="l"/>
                <a:tab pos="4022090" algn="l"/>
                <a:tab pos="5530850" algn="l"/>
                <a:tab pos="5714365" algn="l"/>
                <a:tab pos="9443720" algn="l"/>
                <a:tab pos="13147040" algn="l"/>
              </a:tabLst>
            </a:pP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	O</a:t>
            </a:r>
            <a:r>
              <a:rPr sz="5450" spc="-3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		P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	P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lang="en-GB" sz="54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lang="en-GB" sz="5450" spc="-3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GB" sz="545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lang="en-GB" sz="5450" spc="-3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GB" sz="5450" spc="-50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5450" spc="-3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	L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	S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5450" spc="-3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5450" spc="-3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450" spc="-50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endParaRPr sz="545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3" y="4749214"/>
            <a:ext cx="2655570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09445" algn="l"/>
              </a:tabLst>
            </a:pP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N</a:t>
            </a:r>
            <a:r>
              <a:rPr sz="1950" spc="-85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O</a:t>
            </a:r>
            <a:r>
              <a:rPr sz="1950" spc="-80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V</a:t>
            </a:r>
            <a:r>
              <a:rPr sz="1950" spc="-80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E</a:t>
            </a:r>
            <a:r>
              <a:rPr sz="1950" spc="-85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M</a:t>
            </a:r>
            <a:r>
              <a:rPr sz="1950" spc="-80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B</a:t>
            </a:r>
            <a:r>
              <a:rPr sz="1950" spc="-80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E</a:t>
            </a:r>
            <a:r>
              <a:rPr sz="1950" spc="-85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spc="-60" dirty="0">
                <a:solidFill>
                  <a:srgbClr val="FF9500"/>
                </a:solidFill>
                <a:latin typeface="Open Sans"/>
                <a:cs typeface="Open Sans"/>
              </a:rPr>
              <a:t>R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	2</a:t>
            </a:r>
            <a:r>
              <a:rPr sz="1950" spc="-85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0</a:t>
            </a:r>
            <a:r>
              <a:rPr sz="1950" spc="-85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sz="1950" dirty="0">
                <a:solidFill>
                  <a:srgbClr val="FF9500"/>
                </a:solidFill>
                <a:latin typeface="Open Sans"/>
                <a:cs typeface="Open Sans"/>
              </a:rPr>
              <a:t>2</a:t>
            </a:r>
            <a:r>
              <a:rPr sz="1950" spc="-85" dirty="0">
                <a:solidFill>
                  <a:srgbClr val="FF9500"/>
                </a:solidFill>
                <a:latin typeface="Open Sans"/>
                <a:cs typeface="Open Sans"/>
              </a:rPr>
              <a:t> </a:t>
            </a:r>
            <a:r>
              <a:rPr lang="en-GB" sz="1950" spc="-50" dirty="0">
                <a:solidFill>
                  <a:srgbClr val="FF9500"/>
                </a:solidFill>
                <a:latin typeface="Open Sans"/>
                <a:cs typeface="Open Sans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972" y="8010661"/>
            <a:ext cx="14911705" cy="1148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6925" algn="l"/>
                <a:tab pos="3566795" algn="l"/>
                <a:tab pos="4135120" algn="l"/>
              </a:tabLst>
            </a:pP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450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450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450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450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spc="-50" dirty="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	S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450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spc="-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	o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spc="-50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	G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450" spc="-1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450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spc="-5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endParaRPr sz="245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960"/>
              </a:spcBef>
              <a:tabLst>
                <a:tab pos="395605" algn="l"/>
                <a:tab pos="1645285" algn="l"/>
                <a:tab pos="2991485" algn="l"/>
                <a:tab pos="3883660" algn="l"/>
                <a:tab pos="5230495" algn="l"/>
                <a:tab pos="6652259" algn="l"/>
                <a:tab pos="7527290" algn="l"/>
                <a:tab pos="8874125" algn="l"/>
              </a:tabLst>
            </a:pP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w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l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,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s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a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b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	g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450" i="1" spc="-1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45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50" i="1" spc="-50" dirty="0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endParaRPr sz="245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929" y="7083769"/>
            <a:ext cx="559537" cy="7460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301" y="8259143"/>
            <a:ext cx="746050" cy="746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673" y="5921118"/>
            <a:ext cx="793169" cy="7931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5301" y="9370655"/>
            <a:ext cx="753903" cy="7539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0009" y="3282251"/>
            <a:ext cx="7515477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  <a:tabLst>
                <a:tab pos="1463040" algn="l"/>
                <a:tab pos="2700655" algn="l"/>
              </a:tabLst>
            </a:pPr>
            <a:r>
              <a:rPr spc="-25" dirty="0"/>
              <a:t>F</a:t>
            </a:r>
            <a:r>
              <a:rPr spc="-335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30" dirty="0"/>
              <a:t>N</a:t>
            </a:r>
            <a:r>
              <a:rPr spc="-330" dirty="0"/>
              <a:t> </a:t>
            </a:r>
            <a:r>
              <a:rPr spc="-50" dirty="0"/>
              <a:t>D</a:t>
            </a:r>
            <a:r>
              <a:rPr dirty="0"/>
              <a:t>	</a:t>
            </a:r>
            <a:r>
              <a:rPr spc="-35" dirty="0"/>
              <a:t>O</a:t>
            </a:r>
            <a:r>
              <a:rPr spc="-330" dirty="0"/>
              <a:t> </a:t>
            </a:r>
            <a:r>
              <a:rPr spc="-30" dirty="0"/>
              <a:t>U</a:t>
            </a:r>
            <a:r>
              <a:rPr spc="-325" dirty="0"/>
              <a:t> </a:t>
            </a:r>
            <a:r>
              <a:rPr spc="-50" dirty="0"/>
              <a:t>T</a:t>
            </a:r>
            <a:r>
              <a:rPr dirty="0"/>
              <a:t>	</a:t>
            </a:r>
            <a:r>
              <a:rPr spc="-35" dirty="0"/>
              <a:t>M</a:t>
            </a:r>
            <a:r>
              <a:rPr spc="-330" dirty="0"/>
              <a:t> </a:t>
            </a:r>
            <a:r>
              <a:rPr spc="-35" dirty="0"/>
              <a:t>O</a:t>
            </a:r>
            <a:r>
              <a:rPr spc="-325" dirty="0"/>
              <a:t> </a:t>
            </a:r>
            <a:r>
              <a:rPr spc="-30" dirty="0"/>
              <a:t>R</a:t>
            </a:r>
            <a:r>
              <a:rPr spc="-330" dirty="0"/>
              <a:t> </a:t>
            </a:r>
            <a:r>
              <a:rPr spc="-50"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38978" y="6071774"/>
            <a:ext cx="7400925" cy="3909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@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b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l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a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v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a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t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n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i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k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s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c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h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l</a:t>
            </a:r>
            <a:endParaRPr sz="2950" dirty="0">
              <a:latin typeface="Open Sans"/>
              <a:cs typeface="Open Sans"/>
            </a:endParaRPr>
          </a:p>
          <a:p>
            <a:pPr marL="12700" marR="3408679">
              <a:lnSpc>
                <a:spcPts val="9250"/>
              </a:lnSpc>
              <a:spcBef>
                <a:spcPts val="980"/>
              </a:spcBef>
            </a:pP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@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b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l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a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v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a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t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n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i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k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s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c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h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l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x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f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r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d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b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s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g</a:t>
            </a:r>
            <a:endParaRPr sz="295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tabLst>
                <a:tab pos="2315210" algn="l"/>
                <a:tab pos="4001135" algn="l"/>
                <a:tab pos="4634230" algn="l"/>
              </a:tabLst>
            </a:pP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B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l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a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v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a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t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n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i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k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	S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c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h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l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	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f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	G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o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v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e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r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n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m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e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n</a:t>
            </a:r>
            <a:r>
              <a:rPr sz="2950" spc="-2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50" dirty="0">
                <a:solidFill>
                  <a:srgbClr val="4F4F4F"/>
                </a:solidFill>
                <a:latin typeface="Open Sans"/>
                <a:cs typeface="Open Sans"/>
              </a:rPr>
              <a:t>t</a:t>
            </a:r>
            <a:endParaRPr sz="2950" dirty="0">
              <a:latin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16AC9-1F2F-6107-8AC1-FAB29BF1362D}"/>
              </a:ext>
            </a:extLst>
          </p:cNvPr>
          <p:cNvSpPr txBox="1"/>
          <p:nvPr/>
        </p:nvSpPr>
        <p:spPr>
          <a:xfrm>
            <a:off x="770009" y="4167727"/>
            <a:ext cx="800516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50" spc="6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</a:t>
            </a:r>
            <a:r>
              <a:rPr lang="en-GB" sz="2950" spc="19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spc="5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en-GB" sz="2950" spc="18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spc="7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website:</a:t>
            </a:r>
            <a:r>
              <a:rPr lang="en-GB" sz="2950" spc="19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spc="6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www.bsg.ox.ac.uk</a:t>
            </a:r>
            <a:r>
              <a:rPr lang="en-GB" sz="2950" spc="6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sz="2950" spc="60" dirty="0">
              <a:solidFill>
                <a:srgbClr val="4F4F4F"/>
              </a:solidFill>
            </a:endParaRPr>
          </a:p>
          <a:p>
            <a:r>
              <a:rPr lang="en-GB" sz="2950" spc="6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en-GB" sz="2950" spc="22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lang="en-GB" sz="2950" spc="21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GB" sz="2950" spc="22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spc="7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en-GB" sz="2950" spc="215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50" spc="60" dirty="0">
                <a:solidFill>
                  <a:srgbClr val="4F4F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media:</a:t>
            </a:r>
            <a:endParaRPr lang="en-US" sz="29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9D06D2-C030-D537-7728-E65C3F278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29" y="3561793"/>
            <a:ext cx="9480350" cy="63049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8" y="11308555"/>
                </a:moveTo>
                <a:lnTo>
                  <a:pt x="0" y="11308555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8555"/>
                </a:lnTo>
                <a:close/>
              </a:path>
            </a:pathLst>
          </a:custGeom>
          <a:solidFill>
            <a:srgbClr val="001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49" y="835141"/>
            <a:ext cx="1308689" cy="13086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63471" y="2889972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334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3471" y="10303357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334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6650" y="835149"/>
            <a:ext cx="1308697" cy="130868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973" y="5627442"/>
            <a:ext cx="12202160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33115" algn="l"/>
                <a:tab pos="5518785" algn="l"/>
                <a:tab pos="7598409" algn="l"/>
              </a:tabLst>
            </a:pPr>
            <a:r>
              <a:rPr sz="5450" dirty="0">
                <a:solidFill>
                  <a:srgbClr val="FFFFFF"/>
                </a:solidFill>
              </a:rPr>
              <a:t>T</a:t>
            </a:r>
            <a:r>
              <a:rPr sz="5450" spc="-32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H</a:t>
            </a:r>
            <a:r>
              <a:rPr sz="5450" spc="-315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A</a:t>
            </a:r>
            <a:r>
              <a:rPr sz="5450" spc="-315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N</a:t>
            </a:r>
            <a:r>
              <a:rPr sz="5450" spc="-320" dirty="0">
                <a:solidFill>
                  <a:srgbClr val="FFFFFF"/>
                </a:solidFill>
              </a:rPr>
              <a:t> </a:t>
            </a:r>
            <a:r>
              <a:rPr sz="5450" spc="-50" dirty="0">
                <a:solidFill>
                  <a:srgbClr val="FFFFFF"/>
                </a:solidFill>
              </a:rPr>
              <a:t>K</a:t>
            </a:r>
            <a:r>
              <a:rPr sz="5450" dirty="0">
                <a:solidFill>
                  <a:srgbClr val="FFFFFF"/>
                </a:solidFill>
              </a:rPr>
              <a:t>	Y</a:t>
            </a:r>
            <a:r>
              <a:rPr sz="5450" spc="-32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O</a:t>
            </a:r>
            <a:r>
              <a:rPr sz="5450" spc="-315" dirty="0">
                <a:solidFill>
                  <a:srgbClr val="FFFFFF"/>
                </a:solidFill>
              </a:rPr>
              <a:t> </a:t>
            </a:r>
            <a:r>
              <a:rPr sz="5450" spc="-50" dirty="0">
                <a:solidFill>
                  <a:srgbClr val="FFFFFF"/>
                </a:solidFill>
              </a:rPr>
              <a:t>U</a:t>
            </a:r>
            <a:r>
              <a:rPr sz="5450" dirty="0">
                <a:solidFill>
                  <a:srgbClr val="FFFFFF"/>
                </a:solidFill>
              </a:rPr>
              <a:t>	F</a:t>
            </a:r>
            <a:r>
              <a:rPr sz="5450" spc="-32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O</a:t>
            </a:r>
            <a:r>
              <a:rPr sz="5450" spc="-315" dirty="0">
                <a:solidFill>
                  <a:srgbClr val="FFFFFF"/>
                </a:solidFill>
              </a:rPr>
              <a:t> </a:t>
            </a:r>
            <a:r>
              <a:rPr sz="5450" spc="-50" dirty="0">
                <a:solidFill>
                  <a:srgbClr val="FFFFFF"/>
                </a:solidFill>
              </a:rPr>
              <a:t>R</a:t>
            </a:r>
            <a:r>
              <a:rPr sz="5450" dirty="0">
                <a:solidFill>
                  <a:srgbClr val="FFFFFF"/>
                </a:solidFill>
              </a:rPr>
              <a:t>	L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I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S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T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E</a:t>
            </a:r>
            <a:r>
              <a:rPr sz="5450" spc="-305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N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I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dirty="0">
                <a:solidFill>
                  <a:srgbClr val="FFFFFF"/>
                </a:solidFill>
              </a:rPr>
              <a:t>N</a:t>
            </a:r>
            <a:r>
              <a:rPr sz="5450" spc="-310" dirty="0">
                <a:solidFill>
                  <a:srgbClr val="FFFFFF"/>
                </a:solidFill>
              </a:rPr>
              <a:t> </a:t>
            </a:r>
            <a:r>
              <a:rPr sz="5450" spc="-50" dirty="0">
                <a:solidFill>
                  <a:srgbClr val="FFFFFF"/>
                </a:solidFill>
              </a:rPr>
              <a:t>G</a:t>
            </a:r>
            <a:endParaRPr sz="54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770" y="837763"/>
            <a:ext cx="1303445" cy="13034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63471" y="2889971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471" y="10303357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9272" y="837770"/>
            <a:ext cx="1303453" cy="1303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6903" y="3250240"/>
            <a:ext cx="10052049" cy="67066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973" y="3354113"/>
            <a:ext cx="5514974" cy="121424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1919605" algn="l"/>
              </a:tabLst>
            </a:pPr>
            <a:r>
              <a:rPr sz="3600" spc="-30" dirty="0"/>
              <a:t>A</a:t>
            </a:r>
            <a:r>
              <a:rPr sz="3600" spc="-330" dirty="0"/>
              <a:t> </a:t>
            </a:r>
            <a:r>
              <a:rPr sz="3600" spc="-30" dirty="0"/>
              <a:t>B</a:t>
            </a:r>
            <a:r>
              <a:rPr sz="3600" spc="-325" dirty="0"/>
              <a:t> </a:t>
            </a:r>
            <a:r>
              <a:rPr sz="3600" spc="-35" dirty="0"/>
              <a:t>O</a:t>
            </a:r>
            <a:r>
              <a:rPr sz="3600" spc="-330" dirty="0"/>
              <a:t> </a:t>
            </a:r>
            <a:r>
              <a:rPr sz="3600" spc="-30" dirty="0"/>
              <a:t>U</a:t>
            </a:r>
            <a:r>
              <a:rPr sz="3600" spc="-325" dirty="0"/>
              <a:t> </a:t>
            </a:r>
            <a:r>
              <a:rPr sz="3600" spc="-50" dirty="0"/>
              <a:t>T</a:t>
            </a:r>
            <a:r>
              <a:rPr sz="3600" dirty="0"/>
              <a:t>	</a:t>
            </a:r>
            <a:r>
              <a:rPr lang="en-GB" sz="3600" dirty="0"/>
              <a:t> </a:t>
            </a:r>
            <a:r>
              <a:rPr sz="3600" spc="-25" dirty="0"/>
              <a:t>T</a:t>
            </a:r>
            <a:r>
              <a:rPr sz="3600" spc="-330" dirty="0"/>
              <a:t> </a:t>
            </a:r>
            <a:r>
              <a:rPr sz="3600" spc="-30" dirty="0"/>
              <a:t>H</a:t>
            </a:r>
            <a:r>
              <a:rPr sz="3600" spc="-330" dirty="0"/>
              <a:t> </a:t>
            </a:r>
            <a:r>
              <a:rPr sz="3600" spc="-50" dirty="0"/>
              <a:t>E</a:t>
            </a:r>
          </a:p>
          <a:p>
            <a:pPr marL="12700" marR="97155">
              <a:lnSpc>
                <a:spcPct val="112400"/>
              </a:lnSpc>
            </a:pPr>
            <a:r>
              <a:rPr sz="3600" spc="-30" dirty="0"/>
              <a:t>B</a:t>
            </a:r>
            <a:r>
              <a:rPr sz="3600" spc="-330" dirty="0"/>
              <a:t> </a:t>
            </a:r>
            <a:r>
              <a:rPr sz="3600" spc="-25" dirty="0"/>
              <a:t>L</a:t>
            </a:r>
            <a:r>
              <a:rPr sz="3600" spc="-330" dirty="0"/>
              <a:t> </a:t>
            </a:r>
            <a:r>
              <a:rPr sz="3600" spc="-30" dirty="0"/>
              <a:t>A</a:t>
            </a:r>
            <a:r>
              <a:rPr sz="3600" spc="-330" dirty="0"/>
              <a:t> </a:t>
            </a:r>
            <a:r>
              <a:rPr sz="3600" spc="-25" dirty="0"/>
              <a:t>V</a:t>
            </a:r>
            <a:r>
              <a:rPr sz="3600" spc="-325" dirty="0"/>
              <a:t> </a:t>
            </a:r>
            <a:r>
              <a:rPr sz="3600" spc="-30" dirty="0"/>
              <a:t>A</a:t>
            </a:r>
            <a:r>
              <a:rPr sz="3600" spc="-330" dirty="0"/>
              <a:t> </a:t>
            </a:r>
            <a:r>
              <a:rPr sz="3600" spc="-25" dirty="0"/>
              <a:t>T</a:t>
            </a:r>
            <a:r>
              <a:rPr sz="3600" spc="-330" dirty="0"/>
              <a:t> </a:t>
            </a:r>
            <a:r>
              <a:rPr sz="3600" spc="-30" dirty="0"/>
              <a:t>N</a:t>
            </a:r>
            <a:r>
              <a:rPr sz="3600" spc="-325" dirty="0"/>
              <a:t> </a:t>
            </a:r>
            <a:r>
              <a:rPr sz="3600" spc="-10" dirty="0"/>
              <a:t>I</a:t>
            </a:r>
            <a:r>
              <a:rPr sz="3600" spc="-330" dirty="0"/>
              <a:t> </a:t>
            </a:r>
            <a:r>
              <a:rPr sz="3600" spc="-50" dirty="0"/>
              <a:t>K </a:t>
            </a:r>
            <a:r>
              <a:rPr lang="en-GB" sz="3600" spc="-50" dirty="0"/>
              <a:t> </a:t>
            </a:r>
            <a:r>
              <a:rPr sz="3600" spc="-25" dirty="0"/>
              <a:t>S</a:t>
            </a:r>
            <a:r>
              <a:rPr sz="3600" spc="-330" dirty="0"/>
              <a:t> </a:t>
            </a:r>
            <a:r>
              <a:rPr sz="3600" spc="-30" dirty="0"/>
              <a:t>C</a:t>
            </a:r>
            <a:r>
              <a:rPr sz="3600" spc="-325" dirty="0"/>
              <a:t> </a:t>
            </a:r>
            <a:r>
              <a:rPr sz="3600" spc="-30" dirty="0"/>
              <a:t>H</a:t>
            </a:r>
            <a:r>
              <a:rPr sz="3600" spc="-330" dirty="0"/>
              <a:t> </a:t>
            </a:r>
            <a:r>
              <a:rPr sz="3600" spc="-35" dirty="0"/>
              <a:t>O</a:t>
            </a:r>
            <a:r>
              <a:rPr sz="3600" spc="-325" dirty="0"/>
              <a:t> </a:t>
            </a:r>
            <a:r>
              <a:rPr sz="3600" spc="-35" dirty="0"/>
              <a:t>O</a:t>
            </a:r>
            <a:r>
              <a:rPr sz="3600" spc="-325" dirty="0"/>
              <a:t> </a:t>
            </a:r>
            <a:r>
              <a:rPr sz="3600" spc="-50" dirty="0"/>
              <a:t>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2850" y="5148586"/>
            <a:ext cx="5514975" cy="2839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25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GB" sz="2950" spc="55" dirty="0">
              <a:solidFill>
                <a:srgbClr val="4F4F4F"/>
              </a:solidFill>
              <a:latin typeface="Open Sans"/>
              <a:cs typeface="Open Sans"/>
            </a:endParaRPr>
          </a:p>
          <a:p>
            <a:pPr marL="469900" marR="5080" indent="-457200">
              <a:lnSpc>
                <a:spcPct val="125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950" spc="55" dirty="0">
                <a:solidFill>
                  <a:srgbClr val="4F4F4F"/>
                </a:solidFill>
                <a:latin typeface="Open Sans"/>
                <a:cs typeface="Open Sans"/>
              </a:rPr>
              <a:t>The</a:t>
            </a:r>
            <a:r>
              <a:rPr sz="2950" spc="20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School’s</a:t>
            </a:r>
            <a:r>
              <a:rPr sz="2950" spc="21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mission</a:t>
            </a:r>
            <a:r>
              <a:rPr sz="2950" spc="21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is</a:t>
            </a:r>
            <a:r>
              <a:rPr sz="2950" spc="21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-25" dirty="0">
                <a:solidFill>
                  <a:srgbClr val="4F4F4F"/>
                </a:solidFill>
                <a:latin typeface="Open Sans"/>
                <a:cs typeface="Open Sans"/>
              </a:rPr>
              <a:t>to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inspire</a:t>
            </a:r>
            <a:r>
              <a:rPr sz="2950" spc="19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55" dirty="0">
                <a:solidFill>
                  <a:srgbClr val="4F4F4F"/>
                </a:solidFill>
                <a:latin typeface="Open Sans"/>
                <a:cs typeface="Open Sans"/>
              </a:rPr>
              <a:t>and</a:t>
            </a:r>
            <a:r>
              <a:rPr sz="2950" spc="19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support</a:t>
            </a:r>
            <a:r>
              <a:rPr sz="2950" spc="19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0" dirty="0">
                <a:solidFill>
                  <a:srgbClr val="4F4F4F"/>
                </a:solidFill>
                <a:latin typeface="Open Sans"/>
                <a:cs typeface="Open Sans"/>
              </a:rPr>
              <a:t>better </a:t>
            </a:r>
            <a:r>
              <a:rPr sz="2950" spc="75" dirty="0">
                <a:solidFill>
                  <a:srgbClr val="4F4F4F"/>
                </a:solidFill>
                <a:latin typeface="Open Sans"/>
                <a:cs typeface="Open Sans"/>
              </a:rPr>
              <a:t>government</a:t>
            </a:r>
            <a:r>
              <a:rPr sz="2950" spc="17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55" dirty="0">
                <a:solidFill>
                  <a:srgbClr val="4F4F4F"/>
                </a:solidFill>
                <a:latin typeface="Open Sans"/>
                <a:cs typeface="Open Sans"/>
              </a:rPr>
              <a:t>and</a:t>
            </a:r>
            <a:r>
              <a:rPr sz="2950" spc="18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public</a:t>
            </a:r>
            <a:r>
              <a:rPr sz="2950" spc="18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0" dirty="0">
                <a:solidFill>
                  <a:srgbClr val="4F4F4F"/>
                </a:solidFill>
                <a:latin typeface="Open Sans"/>
                <a:cs typeface="Open Sans"/>
              </a:rPr>
              <a:t>policy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around</a:t>
            </a:r>
            <a:r>
              <a:rPr sz="2950" spc="17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55" dirty="0">
                <a:solidFill>
                  <a:srgbClr val="4F4F4F"/>
                </a:solidFill>
                <a:latin typeface="Open Sans"/>
                <a:cs typeface="Open Sans"/>
              </a:rPr>
              <a:t>the</a:t>
            </a:r>
            <a:r>
              <a:rPr sz="2950" spc="18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45" dirty="0">
                <a:solidFill>
                  <a:srgbClr val="4F4F4F"/>
                </a:solidFill>
                <a:latin typeface="Open Sans"/>
                <a:cs typeface="Open Sans"/>
              </a:rPr>
              <a:t>world</a:t>
            </a:r>
            <a:endParaRPr sz="295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0850" y="3738368"/>
            <a:ext cx="11378622" cy="54215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3" y="3416970"/>
            <a:ext cx="574992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5" dirty="0"/>
              <a:t>T</a:t>
            </a:r>
            <a:r>
              <a:rPr sz="3600" spc="-330" dirty="0"/>
              <a:t> </a:t>
            </a:r>
            <a:r>
              <a:rPr sz="3600" spc="-25" dirty="0"/>
              <a:t>E</a:t>
            </a:r>
            <a:r>
              <a:rPr sz="3600" spc="-330" dirty="0"/>
              <a:t> </a:t>
            </a:r>
            <a:r>
              <a:rPr sz="3600" spc="-30" dirty="0"/>
              <a:t>A</a:t>
            </a:r>
            <a:r>
              <a:rPr sz="3600" spc="-330" dirty="0"/>
              <a:t> </a:t>
            </a:r>
            <a:r>
              <a:rPr sz="3600" spc="-30" dirty="0"/>
              <a:t>C</a:t>
            </a:r>
            <a:r>
              <a:rPr sz="3600" spc="-330" dirty="0"/>
              <a:t> </a:t>
            </a:r>
            <a:r>
              <a:rPr sz="3600" spc="-30" dirty="0"/>
              <a:t>H</a:t>
            </a:r>
            <a:r>
              <a:rPr sz="3600" spc="-325" dirty="0"/>
              <a:t> </a:t>
            </a:r>
            <a:r>
              <a:rPr sz="3600" spc="-10" dirty="0"/>
              <a:t>I</a:t>
            </a:r>
            <a:r>
              <a:rPr sz="3600" spc="-330" dirty="0"/>
              <a:t> </a:t>
            </a:r>
            <a:r>
              <a:rPr sz="3600" spc="-30" dirty="0"/>
              <a:t>N</a:t>
            </a:r>
            <a:r>
              <a:rPr sz="3600" spc="-330" dirty="0"/>
              <a:t> </a:t>
            </a:r>
            <a:r>
              <a:rPr sz="3600" spc="-50" dirty="0"/>
              <a:t>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4973" y="4354084"/>
            <a:ext cx="6184265" cy="4921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Graduate</a:t>
            </a:r>
            <a:r>
              <a:rPr sz="2950" spc="18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degree</a:t>
            </a:r>
            <a:r>
              <a:rPr sz="2950" spc="19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5" dirty="0" err="1">
                <a:solidFill>
                  <a:srgbClr val="4F4F4F"/>
                </a:solidFill>
                <a:latin typeface="Open Sans"/>
                <a:cs typeface="Open Sans"/>
              </a:rPr>
              <a:t>programmes</a:t>
            </a:r>
            <a:endParaRPr lang="en-GB" sz="2950" spc="65" dirty="0">
              <a:solidFill>
                <a:srgbClr val="4F4F4F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Open Sans"/>
              <a:cs typeface="Open Sans"/>
            </a:endParaRPr>
          </a:p>
          <a:p>
            <a:pPr marL="110680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950" b="1" u="sng" spc="55" dirty="0">
                <a:solidFill>
                  <a:srgbClr val="4F4F4F"/>
                </a:solidFill>
                <a:latin typeface="Open Sans"/>
                <a:cs typeface="Open Sans"/>
              </a:rPr>
              <a:t>MPP</a:t>
            </a:r>
            <a:r>
              <a:rPr sz="2950" b="1" u="sng" spc="20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b="1" u="sng" dirty="0">
                <a:solidFill>
                  <a:srgbClr val="4F4F4F"/>
                </a:solidFill>
                <a:latin typeface="Open Sans"/>
                <a:cs typeface="Open Sans"/>
              </a:rPr>
              <a:t>in</a:t>
            </a:r>
            <a:r>
              <a:rPr sz="2950" b="1" u="sng" spc="204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b="1" u="sng" spc="70" dirty="0">
                <a:solidFill>
                  <a:srgbClr val="4F4F4F"/>
                </a:solidFill>
                <a:latin typeface="Open Sans"/>
                <a:cs typeface="Open Sans"/>
              </a:rPr>
              <a:t>Public</a:t>
            </a:r>
            <a:r>
              <a:rPr sz="2950" b="1" u="sng" spc="200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b="1" u="sng" spc="60" dirty="0">
                <a:solidFill>
                  <a:srgbClr val="4F4F4F"/>
                </a:solidFill>
                <a:latin typeface="Open Sans"/>
                <a:cs typeface="Open Sans"/>
              </a:rPr>
              <a:t>Policy</a:t>
            </a:r>
            <a:endParaRPr sz="2950" b="1" u="sng" dirty="0">
              <a:latin typeface="Open Sans"/>
              <a:cs typeface="Open Sans"/>
            </a:endParaRPr>
          </a:p>
          <a:p>
            <a:pPr marL="1106805" marR="12446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sz="2950" spc="55" dirty="0">
                <a:solidFill>
                  <a:srgbClr val="4F4F4F"/>
                </a:solidFill>
                <a:latin typeface="Open Sans"/>
                <a:cs typeface="Open Sans"/>
              </a:rPr>
              <a:t>MSc</a:t>
            </a:r>
            <a:r>
              <a:rPr sz="2950" spc="1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in</a:t>
            </a:r>
            <a:r>
              <a:rPr sz="2950" spc="1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Public</a:t>
            </a:r>
            <a:r>
              <a:rPr sz="2950" spc="1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Policy</a:t>
            </a:r>
            <a:r>
              <a:rPr sz="2950" spc="1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0" dirty="0">
                <a:solidFill>
                  <a:srgbClr val="4F4F4F"/>
                </a:solidFill>
                <a:latin typeface="Open Sans"/>
                <a:cs typeface="Open Sans"/>
              </a:rPr>
              <a:t>Research </a:t>
            </a:r>
            <a:endParaRPr lang="en-GB" sz="2950" spc="60" dirty="0">
              <a:solidFill>
                <a:srgbClr val="4F4F4F"/>
              </a:solidFill>
              <a:latin typeface="Open Sans"/>
              <a:cs typeface="Open Sans"/>
            </a:endParaRPr>
          </a:p>
          <a:p>
            <a:pPr marL="1106805" marR="12446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sz="2950" spc="65" dirty="0">
                <a:solidFill>
                  <a:srgbClr val="4F4F4F"/>
                </a:solidFill>
                <a:latin typeface="Open Sans"/>
                <a:cs typeface="Open Sans"/>
              </a:rPr>
              <a:t>DPhil</a:t>
            </a:r>
            <a:r>
              <a:rPr sz="2950" spc="19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dirty="0">
                <a:solidFill>
                  <a:srgbClr val="4F4F4F"/>
                </a:solidFill>
                <a:latin typeface="Open Sans"/>
                <a:cs typeface="Open Sans"/>
              </a:rPr>
              <a:t>in</a:t>
            </a:r>
            <a:r>
              <a:rPr sz="2950" spc="204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Public</a:t>
            </a:r>
            <a:r>
              <a:rPr sz="2950" spc="204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0" dirty="0">
                <a:solidFill>
                  <a:srgbClr val="4F4F4F"/>
                </a:solidFill>
                <a:latin typeface="Open Sans"/>
                <a:cs typeface="Open Sans"/>
              </a:rPr>
              <a:t>Policy</a:t>
            </a:r>
            <a:endParaRPr sz="2950" dirty="0">
              <a:latin typeface="Open Sans"/>
              <a:cs typeface="Open Sans"/>
            </a:endParaRPr>
          </a:p>
          <a:p>
            <a:pPr marL="12700" marR="5080">
              <a:lnSpc>
                <a:spcPct val="248000"/>
              </a:lnSpc>
            </a:pPr>
            <a:r>
              <a:rPr sz="2950" spc="75" dirty="0">
                <a:solidFill>
                  <a:srgbClr val="4F4F4F"/>
                </a:solidFill>
                <a:latin typeface="Open Sans"/>
                <a:cs typeface="Open Sans"/>
              </a:rPr>
              <a:t>Executive</a:t>
            </a:r>
            <a:r>
              <a:rPr sz="2950" spc="16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75" dirty="0">
                <a:solidFill>
                  <a:srgbClr val="4F4F4F"/>
                </a:solidFill>
                <a:latin typeface="Open Sans"/>
                <a:cs typeface="Open Sans"/>
              </a:rPr>
              <a:t>education</a:t>
            </a:r>
            <a:r>
              <a:rPr sz="2950" spc="17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5" dirty="0">
                <a:solidFill>
                  <a:srgbClr val="4F4F4F"/>
                </a:solidFill>
                <a:latin typeface="Open Sans"/>
                <a:cs typeface="Open Sans"/>
              </a:rPr>
              <a:t>programmes </a:t>
            </a:r>
            <a:r>
              <a:rPr sz="2950" spc="70" dirty="0">
                <a:solidFill>
                  <a:srgbClr val="4F4F4F"/>
                </a:solidFill>
                <a:latin typeface="Open Sans"/>
                <a:cs typeface="Open Sans"/>
              </a:rPr>
              <a:t>Online</a:t>
            </a:r>
            <a:r>
              <a:rPr sz="2950" spc="175" dirty="0">
                <a:solidFill>
                  <a:srgbClr val="4F4F4F"/>
                </a:solidFill>
                <a:latin typeface="Open Sans"/>
                <a:cs typeface="Open Sans"/>
              </a:rPr>
              <a:t> </a:t>
            </a:r>
            <a:r>
              <a:rPr sz="2950" spc="60" dirty="0">
                <a:solidFill>
                  <a:srgbClr val="4F4F4F"/>
                </a:solidFill>
                <a:latin typeface="Open Sans"/>
                <a:cs typeface="Open Sans"/>
              </a:rPr>
              <a:t>courses</a:t>
            </a:r>
            <a:endParaRPr sz="295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8E72BBE-705D-B003-C0AD-5F4DAEDD83A3}"/>
              </a:ext>
            </a:extLst>
          </p:cNvPr>
          <p:cNvSpPr txBox="1">
            <a:spLocks/>
          </p:cNvSpPr>
          <p:nvPr/>
        </p:nvSpPr>
        <p:spPr>
          <a:xfrm>
            <a:off x="824973" y="3236250"/>
            <a:ext cx="4017645" cy="308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0" i="0">
                <a:solidFill>
                  <a:srgbClr val="001D34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 marR="5080">
              <a:lnSpc>
                <a:spcPct val="112400"/>
              </a:lnSpc>
              <a:spcBef>
                <a:spcPts val="100"/>
              </a:spcBef>
              <a:tabLst>
                <a:tab pos="1270000" algn="l"/>
                <a:tab pos="2985135" algn="l"/>
              </a:tabLst>
            </a:pPr>
            <a:r>
              <a:rPr lang="en-GB" spc="-35" dirty="0"/>
              <a:t>M</a:t>
            </a:r>
            <a:r>
              <a:rPr lang="en-GB" spc="-330" dirty="0"/>
              <a:t> </a:t>
            </a:r>
            <a:r>
              <a:rPr lang="en-GB" spc="-25" dirty="0"/>
              <a:t>P </a:t>
            </a:r>
            <a:r>
              <a:rPr lang="en-GB" spc="-50" dirty="0"/>
              <a:t>P </a:t>
            </a:r>
            <a:r>
              <a:rPr lang="en-GB" dirty="0"/>
              <a:t>2023/24</a:t>
            </a:r>
          </a:p>
          <a:p>
            <a:pPr marL="12700" marR="5080">
              <a:lnSpc>
                <a:spcPct val="112400"/>
              </a:lnSpc>
              <a:spcBef>
                <a:spcPts val="100"/>
              </a:spcBef>
              <a:tabLst>
                <a:tab pos="1270000" algn="l"/>
                <a:tab pos="2985135" algn="l"/>
              </a:tabLst>
            </a:pPr>
            <a:r>
              <a:rPr lang="en-GB" dirty="0"/>
              <a:t>C O H O R T</a:t>
            </a:r>
            <a:br>
              <a:rPr lang="en-GB" dirty="0"/>
            </a:br>
            <a:r>
              <a:rPr lang="en-GB" sz="1500" dirty="0">
                <a:solidFill>
                  <a:schemeClr val="bg1"/>
                </a:solidFill>
              </a:rPr>
              <a:t>1</a:t>
            </a:r>
            <a:br>
              <a:rPr lang="en-GB" dirty="0"/>
            </a:br>
            <a:r>
              <a:rPr lang="en-GB" spc="-25" dirty="0"/>
              <a:t>F</a:t>
            </a:r>
            <a:r>
              <a:rPr lang="en-GB" spc="-330" dirty="0"/>
              <a:t> </a:t>
            </a:r>
            <a:r>
              <a:rPr lang="en-GB" spc="-30" dirty="0"/>
              <a:t>A</a:t>
            </a:r>
            <a:r>
              <a:rPr lang="en-GB" spc="-325" dirty="0"/>
              <a:t> </a:t>
            </a:r>
            <a:r>
              <a:rPr lang="en-GB" spc="-30" dirty="0"/>
              <a:t>C</a:t>
            </a:r>
            <a:r>
              <a:rPr lang="en-GB" spc="-330" dirty="0"/>
              <a:t> </a:t>
            </a:r>
            <a:r>
              <a:rPr lang="en-GB" spc="-25" dirty="0"/>
              <a:t>T</a:t>
            </a:r>
            <a:r>
              <a:rPr lang="en-GB" spc="-325" dirty="0"/>
              <a:t> </a:t>
            </a:r>
            <a:r>
              <a:rPr lang="en-GB" spc="-50" dirty="0"/>
              <a:t>S </a:t>
            </a:r>
            <a:br>
              <a:rPr lang="en-GB" spc="-50" dirty="0"/>
            </a:br>
            <a:r>
              <a:rPr lang="en-GB" spc="-30" dirty="0"/>
              <a:t>A</a:t>
            </a:r>
            <a:r>
              <a:rPr lang="en-GB" spc="-330" dirty="0"/>
              <a:t> </a:t>
            </a:r>
            <a:r>
              <a:rPr lang="en-GB" spc="-30" dirty="0"/>
              <a:t>N</a:t>
            </a:r>
            <a:r>
              <a:rPr lang="en-GB" spc="-330" dirty="0"/>
              <a:t> </a:t>
            </a:r>
            <a:r>
              <a:rPr lang="en-GB" spc="-50" dirty="0"/>
              <a:t>D </a:t>
            </a:r>
            <a:br>
              <a:rPr lang="en-GB" spc="-50" dirty="0"/>
            </a:br>
            <a:r>
              <a:rPr lang="en-GB" spc="-25" dirty="0"/>
              <a:t>F</a:t>
            </a:r>
            <a:r>
              <a:rPr lang="en-GB" spc="-330" dirty="0"/>
              <a:t> </a:t>
            </a:r>
            <a:r>
              <a:rPr lang="en-GB" spc="-10" dirty="0"/>
              <a:t>I</a:t>
            </a:r>
            <a:r>
              <a:rPr lang="en-GB" spc="-330" dirty="0"/>
              <a:t> </a:t>
            </a:r>
            <a:r>
              <a:rPr lang="en-GB" spc="-30" dirty="0"/>
              <a:t>G</a:t>
            </a:r>
            <a:r>
              <a:rPr lang="en-GB" spc="-330" dirty="0"/>
              <a:t> </a:t>
            </a:r>
            <a:r>
              <a:rPr lang="en-GB" spc="-30" dirty="0"/>
              <a:t>U</a:t>
            </a:r>
            <a:r>
              <a:rPr lang="en-GB" spc="-330" dirty="0"/>
              <a:t> </a:t>
            </a:r>
            <a:r>
              <a:rPr lang="en-GB" spc="-30" dirty="0"/>
              <a:t>R</a:t>
            </a:r>
            <a:r>
              <a:rPr lang="en-GB" spc="-325" dirty="0"/>
              <a:t> </a:t>
            </a:r>
            <a:r>
              <a:rPr lang="en-GB" spc="-25" dirty="0"/>
              <a:t>E</a:t>
            </a:r>
            <a:r>
              <a:rPr lang="en-GB" spc="-330" dirty="0"/>
              <a:t> </a:t>
            </a:r>
            <a:r>
              <a:rPr lang="en-GB" spc="-50" dirty="0"/>
              <a:t>S</a:t>
            </a:r>
          </a:p>
        </p:txBody>
      </p:sp>
      <p:pic>
        <p:nvPicPr>
          <p:cNvPr id="13" name="Picture 12" descr="A map of the world&#10;&#10;Description automatically generated">
            <a:extLst>
              <a:ext uri="{FF2B5EF4-FFF2-40B4-BE49-F238E27FC236}">
                <a16:creationId xmlns:a16="http://schemas.microsoft.com/office/drawing/2014/main" id="{C562A5BA-919C-F73E-2D44-6C933D7B9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22" y="2911476"/>
            <a:ext cx="10413105" cy="7258928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32E32B-AED9-6845-DC62-66644F5E9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2171"/>
          <a:stretch/>
        </p:blipFill>
        <p:spPr>
          <a:xfrm>
            <a:off x="4649622" y="2911476"/>
            <a:ext cx="4216400" cy="72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5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3536" y="2911475"/>
            <a:ext cx="13510114" cy="7391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3" y="3236244"/>
            <a:ext cx="4133850" cy="172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100"/>
              </a:spcBef>
              <a:tabLst>
                <a:tab pos="1270000" algn="l"/>
              </a:tabLst>
            </a:pPr>
            <a:r>
              <a:rPr spc="-35" dirty="0"/>
              <a:t>M</a:t>
            </a:r>
            <a:r>
              <a:rPr spc="-330" dirty="0"/>
              <a:t> </a:t>
            </a:r>
            <a:r>
              <a:rPr spc="-25" dirty="0"/>
              <a:t>P</a:t>
            </a:r>
            <a:r>
              <a:rPr spc="-330" dirty="0"/>
              <a:t> </a:t>
            </a:r>
            <a:r>
              <a:rPr spc="-50" dirty="0"/>
              <a:t>P</a:t>
            </a:r>
            <a:r>
              <a:rPr dirty="0"/>
              <a:t>	</a:t>
            </a:r>
            <a:r>
              <a:rPr spc="-25" dirty="0"/>
              <a:t>S</a:t>
            </a:r>
            <a:r>
              <a:rPr spc="-330" dirty="0"/>
              <a:t> </a:t>
            </a:r>
            <a:r>
              <a:rPr spc="-25" dirty="0"/>
              <a:t>T</a:t>
            </a:r>
            <a:r>
              <a:rPr spc="-325" dirty="0"/>
              <a:t> </a:t>
            </a:r>
            <a:r>
              <a:rPr spc="-30" dirty="0"/>
              <a:t>R</a:t>
            </a:r>
            <a:r>
              <a:rPr spc="-330" dirty="0"/>
              <a:t> </a:t>
            </a:r>
            <a:r>
              <a:rPr spc="-30" dirty="0"/>
              <a:t>U</a:t>
            </a:r>
            <a:r>
              <a:rPr spc="-325" dirty="0"/>
              <a:t> </a:t>
            </a:r>
            <a:r>
              <a:rPr spc="-30" dirty="0"/>
              <a:t>C</a:t>
            </a:r>
            <a:r>
              <a:rPr spc="-330" dirty="0"/>
              <a:t> </a:t>
            </a:r>
            <a:r>
              <a:rPr spc="-25" dirty="0"/>
              <a:t>T</a:t>
            </a:r>
            <a:r>
              <a:rPr spc="-325" dirty="0"/>
              <a:t> </a:t>
            </a:r>
            <a:r>
              <a:rPr spc="-30" dirty="0"/>
              <a:t>U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25" dirty="0"/>
              <a:t> </a:t>
            </a:r>
            <a:r>
              <a:rPr spc="-50" dirty="0"/>
              <a:t>E </a:t>
            </a:r>
            <a:r>
              <a:rPr spc="-30" dirty="0"/>
              <a:t>A</a:t>
            </a:r>
            <a:r>
              <a:rPr spc="-330" dirty="0"/>
              <a:t> </a:t>
            </a:r>
            <a:r>
              <a:rPr spc="-30" dirty="0"/>
              <a:t>N</a:t>
            </a:r>
            <a:r>
              <a:rPr spc="-330" dirty="0"/>
              <a:t> </a:t>
            </a:r>
            <a:r>
              <a:rPr spc="-50" dirty="0"/>
              <a:t>D</a:t>
            </a:r>
            <a:r>
              <a:rPr dirty="0"/>
              <a:t>	</a:t>
            </a:r>
            <a:r>
              <a:rPr spc="-835" dirty="0"/>
              <a:t> </a:t>
            </a:r>
            <a:r>
              <a:rPr spc="-30" dirty="0"/>
              <a:t>C</a:t>
            </a:r>
            <a:r>
              <a:rPr spc="-330" dirty="0"/>
              <a:t> </a:t>
            </a:r>
            <a:r>
              <a:rPr spc="-35" dirty="0"/>
              <a:t>O</a:t>
            </a:r>
            <a:r>
              <a:rPr spc="-325" dirty="0"/>
              <a:t> </a:t>
            </a:r>
            <a:r>
              <a:rPr spc="-30" dirty="0"/>
              <a:t>U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25" dirty="0"/>
              <a:t> </a:t>
            </a:r>
            <a:r>
              <a:rPr spc="-25" dirty="0"/>
              <a:t>S</a:t>
            </a:r>
            <a:r>
              <a:rPr spc="-325" dirty="0"/>
              <a:t> </a:t>
            </a:r>
            <a:r>
              <a:rPr spc="-35" dirty="0"/>
              <a:t>E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pc="-30" dirty="0"/>
              <a:t>C</a:t>
            </a:r>
            <a:r>
              <a:rPr spc="-330" dirty="0"/>
              <a:t> </a:t>
            </a:r>
            <a:r>
              <a:rPr spc="-35" dirty="0"/>
              <a:t>O</a:t>
            </a:r>
            <a:r>
              <a:rPr spc="-330" dirty="0"/>
              <a:t> </a:t>
            </a:r>
            <a:r>
              <a:rPr spc="-30" dirty="0"/>
              <a:t>N</a:t>
            </a:r>
            <a:r>
              <a:rPr spc="-325" dirty="0"/>
              <a:t> </a:t>
            </a:r>
            <a:r>
              <a:rPr spc="-25" dirty="0"/>
              <a:t>T</a:t>
            </a:r>
            <a:r>
              <a:rPr spc="-330" dirty="0"/>
              <a:t> </a:t>
            </a:r>
            <a:r>
              <a:rPr spc="-25" dirty="0"/>
              <a:t>E</a:t>
            </a:r>
            <a:r>
              <a:rPr spc="-325" dirty="0"/>
              <a:t> </a:t>
            </a:r>
            <a:r>
              <a:rPr spc="-30" dirty="0"/>
              <a:t>N</a:t>
            </a:r>
            <a:r>
              <a:rPr spc="-330" dirty="0"/>
              <a:t> </a:t>
            </a:r>
            <a:r>
              <a:rPr spc="-50" dirty="0"/>
              <a:t>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770" y="837763"/>
            <a:ext cx="1303445" cy="13034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63471" y="2889972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471" y="10303357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9272" y="837770"/>
            <a:ext cx="1303453" cy="1303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64577" y="3604633"/>
            <a:ext cx="9007578" cy="599196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973" y="3416970"/>
            <a:ext cx="543496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77389" algn="l"/>
              </a:tabLst>
            </a:pPr>
            <a:r>
              <a:rPr spc="-25" dirty="0"/>
              <a:t>L</a:t>
            </a:r>
            <a:r>
              <a:rPr spc="-330" dirty="0"/>
              <a:t> </a:t>
            </a:r>
            <a:r>
              <a:rPr spc="-30" dirty="0"/>
              <a:t>U</a:t>
            </a:r>
            <a:r>
              <a:rPr spc="-330" dirty="0"/>
              <a:t> </a:t>
            </a:r>
            <a:r>
              <a:rPr spc="-30" dirty="0"/>
              <a:t>K</a:t>
            </a:r>
            <a:r>
              <a:rPr spc="-330" dirty="0"/>
              <a:t> </a:t>
            </a:r>
            <a:r>
              <a:rPr spc="-25" dirty="0"/>
              <a:t>S</a:t>
            </a:r>
            <a:r>
              <a:rPr spc="-325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60" dirty="0"/>
              <a:t>C</a:t>
            </a:r>
            <a:r>
              <a:rPr dirty="0"/>
              <a:t>	</a:t>
            </a:r>
            <a:r>
              <a:rPr spc="-25" dirty="0"/>
              <a:t>S</a:t>
            </a:r>
            <a:r>
              <a:rPr spc="-330" dirty="0"/>
              <a:t> </a:t>
            </a:r>
            <a:r>
              <a:rPr spc="-30" dirty="0"/>
              <a:t>C</a:t>
            </a:r>
            <a:r>
              <a:rPr spc="-330" dirty="0"/>
              <a:t> </a:t>
            </a:r>
            <a:r>
              <a:rPr spc="-30" dirty="0"/>
              <a:t>H</a:t>
            </a:r>
            <a:r>
              <a:rPr spc="-325" dirty="0"/>
              <a:t> </a:t>
            </a:r>
            <a:r>
              <a:rPr spc="-35" dirty="0"/>
              <a:t>O</a:t>
            </a:r>
            <a:r>
              <a:rPr spc="-330" dirty="0"/>
              <a:t> </a:t>
            </a:r>
            <a:r>
              <a:rPr spc="-25" dirty="0"/>
              <a:t>L</a:t>
            </a:r>
            <a:r>
              <a:rPr spc="-325" dirty="0"/>
              <a:t> </a:t>
            </a:r>
            <a:r>
              <a:rPr spc="-30" dirty="0"/>
              <a:t>A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30" dirty="0"/>
              <a:t> </a:t>
            </a:r>
            <a:r>
              <a:rPr spc="-25" dirty="0"/>
              <a:t>S</a:t>
            </a:r>
            <a:r>
              <a:rPr spc="-325" dirty="0"/>
              <a:t> </a:t>
            </a:r>
            <a:r>
              <a:rPr spc="-30" dirty="0"/>
              <a:t>H</a:t>
            </a:r>
            <a:r>
              <a:rPr spc="-330" dirty="0"/>
              <a:t> </a:t>
            </a:r>
            <a:r>
              <a:rPr spc="-10" dirty="0"/>
              <a:t>I</a:t>
            </a:r>
            <a:r>
              <a:rPr spc="-325" dirty="0"/>
              <a:t> </a:t>
            </a:r>
            <a:r>
              <a:rPr spc="-50" dirty="0"/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A2159B-EFA5-1E8A-27CD-8C870988ABA7}"/>
              </a:ext>
            </a:extLst>
          </p:cNvPr>
          <p:cNvSpPr txBox="1"/>
          <p:nvPr/>
        </p:nvSpPr>
        <p:spPr>
          <a:xfrm>
            <a:off x="824973" y="4176529"/>
            <a:ext cx="79248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three scholarships each year</a:t>
            </a:r>
          </a:p>
          <a:p>
            <a:endParaRPr lang="en-GB" sz="2600" dirty="0">
              <a:solidFill>
                <a:srgbClr val="50505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Eligibility:</a:t>
            </a:r>
            <a:endParaRPr lang="en-GB" sz="2600" dirty="0">
              <a:solidFill>
                <a:srgbClr val="50505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Chilean nationals (ordinarily resident in Chile)</a:t>
            </a:r>
          </a:p>
          <a:p>
            <a:pPr>
              <a:spcAft>
                <a:spcPts val="600"/>
              </a:spcAft>
            </a:pPr>
            <a:endParaRPr lang="en-GB" sz="2600" dirty="0">
              <a:solidFill>
                <a:srgbClr val="505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Includes:</a:t>
            </a:r>
            <a:endParaRPr lang="en-GB" sz="2600" dirty="0">
              <a:solidFill>
                <a:srgbClr val="50505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tuition</a:t>
            </a:r>
            <a:endParaRPr lang="en-GB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Living allowance to cover expenses for the 12-month programme duration</a:t>
            </a:r>
            <a:endParaRPr lang="en-GB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600" b="0" i="0" u="none" strike="noStrike" dirty="0">
              <a:solidFill>
                <a:srgbClr val="50505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Process:</a:t>
            </a:r>
            <a:endParaRPr lang="en-GB" sz="2600" dirty="0">
              <a:solidFill>
                <a:srgbClr val="50505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solidFill>
                  <a:srgbClr val="50505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offers are made, a Scholarship Questionnaire will be sent</a:t>
            </a:r>
            <a:endParaRPr lang="en-GB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505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770" y="837763"/>
            <a:ext cx="1303445" cy="13034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63471" y="2889971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471" y="10303357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9272" y="837770"/>
            <a:ext cx="1303453" cy="1303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7850" y="3068606"/>
            <a:ext cx="11201400" cy="70669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973" y="3416970"/>
            <a:ext cx="559181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66770" algn="l"/>
              </a:tabLst>
            </a:pPr>
            <a:r>
              <a:rPr lang="en-GB" spc="-30" dirty="0"/>
              <a:t>S E L E C T I O N</a:t>
            </a:r>
            <a:br>
              <a:rPr lang="en-GB" dirty="0"/>
            </a:br>
            <a:r>
              <a:rPr spc="-30" dirty="0"/>
              <a:t>C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30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25" dirty="0"/>
              <a:t>T</a:t>
            </a:r>
            <a:r>
              <a:rPr spc="-330" dirty="0"/>
              <a:t> </a:t>
            </a:r>
            <a:r>
              <a:rPr spc="-25" dirty="0"/>
              <a:t>E</a:t>
            </a:r>
            <a:r>
              <a:rPr spc="-325" dirty="0"/>
              <a:t> </a:t>
            </a:r>
            <a:r>
              <a:rPr spc="-30" dirty="0"/>
              <a:t>R</a:t>
            </a:r>
            <a:r>
              <a:rPr spc="-330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50" dirty="0"/>
              <a:t>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250" y="5091334"/>
            <a:ext cx="8667632" cy="39314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3300" algn="l"/>
              </a:tabLst>
            </a:pPr>
            <a:r>
              <a:rPr spc="-30" dirty="0"/>
              <a:t>A</a:t>
            </a:r>
            <a:r>
              <a:rPr spc="-330" dirty="0"/>
              <a:t> </a:t>
            </a:r>
            <a:r>
              <a:rPr spc="-25" dirty="0"/>
              <a:t>P</a:t>
            </a:r>
            <a:r>
              <a:rPr spc="-330" dirty="0"/>
              <a:t> </a:t>
            </a:r>
            <a:r>
              <a:rPr spc="-25" dirty="0"/>
              <a:t>P</a:t>
            </a:r>
            <a:r>
              <a:rPr spc="-330" dirty="0"/>
              <a:t> </a:t>
            </a:r>
            <a:r>
              <a:rPr spc="-25" dirty="0"/>
              <a:t>L</a:t>
            </a:r>
            <a:r>
              <a:rPr spc="-325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30" dirty="0"/>
              <a:t>C</a:t>
            </a:r>
            <a:r>
              <a:rPr spc="-330" dirty="0"/>
              <a:t> </a:t>
            </a:r>
            <a:r>
              <a:rPr spc="-30" dirty="0"/>
              <a:t>A</a:t>
            </a:r>
            <a:r>
              <a:rPr spc="-330" dirty="0"/>
              <a:t> </a:t>
            </a:r>
            <a:r>
              <a:rPr spc="-25" dirty="0"/>
              <a:t>T</a:t>
            </a:r>
            <a:r>
              <a:rPr spc="-325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35" dirty="0"/>
              <a:t>O</a:t>
            </a:r>
            <a:r>
              <a:rPr spc="-330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25" dirty="0"/>
              <a:t>P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25" dirty="0"/>
              <a:t> </a:t>
            </a:r>
            <a:r>
              <a:rPr spc="-35" dirty="0"/>
              <a:t>O</a:t>
            </a:r>
            <a:r>
              <a:rPr spc="-330" dirty="0"/>
              <a:t> </a:t>
            </a:r>
            <a:r>
              <a:rPr spc="-30" dirty="0"/>
              <a:t>C</a:t>
            </a:r>
            <a:r>
              <a:rPr spc="-325" dirty="0"/>
              <a:t> </a:t>
            </a:r>
            <a:r>
              <a:rPr spc="-25" dirty="0"/>
              <a:t>E</a:t>
            </a:r>
            <a:r>
              <a:rPr spc="-330" dirty="0"/>
              <a:t> </a:t>
            </a:r>
            <a:r>
              <a:rPr spc="-25" dirty="0"/>
              <a:t>S</a:t>
            </a:r>
            <a:r>
              <a:rPr spc="-325" dirty="0"/>
              <a:t> </a:t>
            </a:r>
            <a:r>
              <a:rPr spc="-50" dirty="0"/>
              <a:t>S</a:t>
            </a:r>
          </a:p>
        </p:txBody>
      </p:sp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4B174FE7-7CCA-2F3F-42F6-54FBADD53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r="19249" b="3974"/>
          <a:stretch/>
        </p:blipFill>
        <p:spPr>
          <a:xfrm>
            <a:off x="1441450" y="3945290"/>
            <a:ext cx="6858000" cy="6223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770" y="837764"/>
            <a:ext cx="1303445" cy="13034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63471" y="2889974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4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471" y="10303363"/>
            <a:ext cx="18177510" cy="10795"/>
          </a:xfrm>
          <a:custGeom>
            <a:avLst/>
            <a:gdLst/>
            <a:ahLst/>
            <a:cxnLst/>
            <a:rect l="l" t="t" r="r" b="b"/>
            <a:pathLst>
              <a:path w="18177510" h="10795">
                <a:moveTo>
                  <a:pt x="18177163" y="10491"/>
                </a:moveTo>
                <a:lnTo>
                  <a:pt x="0" y="10491"/>
                </a:lnTo>
                <a:lnTo>
                  <a:pt x="0" y="0"/>
                </a:lnTo>
                <a:lnTo>
                  <a:pt x="18177163" y="0"/>
                </a:lnTo>
                <a:lnTo>
                  <a:pt x="18177163" y="1049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9272" y="837774"/>
            <a:ext cx="1303453" cy="1303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709" y="5047712"/>
            <a:ext cx="12078165" cy="43035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21343" y="2965337"/>
            <a:ext cx="5387270" cy="35967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21343" y="6627049"/>
            <a:ext cx="5316591" cy="354962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4973" y="3354115"/>
            <a:ext cx="5252085" cy="115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100"/>
              </a:spcBef>
              <a:tabLst>
                <a:tab pos="1273810" algn="l"/>
                <a:tab pos="2348230" algn="l"/>
              </a:tabLst>
            </a:pPr>
            <a:r>
              <a:rPr spc="-35" dirty="0"/>
              <a:t>O</a:t>
            </a:r>
            <a:r>
              <a:rPr spc="-330" dirty="0"/>
              <a:t> </a:t>
            </a:r>
            <a:r>
              <a:rPr spc="-25" dirty="0"/>
              <a:t>X</a:t>
            </a:r>
            <a:r>
              <a:rPr spc="-325" dirty="0"/>
              <a:t> </a:t>
            </a:r>
            <a:r>
              <a:rPr spc="-25" dirty="0"/>
              <a:t>F</a:t>
            </a:r>
            <a:r>
              <a:rPr spc="-325" dirty="0"/>
              <a:t> </a:t>
            </a:r>
            <a:r>
              <a:rPr spc="-35" dirty="0"/>
              <a:t>O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25" dirty="0"/>
              <a:t> </a:t>
            </a:r>
            <a:r>
              <a:rPr spc="-50" dirty="0"/>
              <a:t>D</a:t>
            </a:r>
            <a:r>
              <a:rPr dirty="0"/>
              <a:t>	</a:t>
            </a:r>
            <a:r>
              <a:rPr spc="-30" dirty="0"/>
              <a:t>U</a:t>
            </a:r>
            <a:r>
              <a:rPr spc="-330" dirty="0"/>
              <a:t> </a:t>
            </a:r>
            <a:r>
              <a:rPr spc="-30" dirty="0"/>
              <a:t>N</a:t>
            </a:r>
            <a:r>
              <a:rPr spc="-330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25" dirty="0"/>
              <a:t>V</a:t>
            </a:r>
            <a:r>
              <a:rPr spc="-330" dirty="0"/>
              <a:t> </a:t>
            </a:r>
            <a:r>
              <a:rPr spc="-25" dirty="0"/>
              <a:t>E</a:t>
            </a:r>
            <a:r>
              <a:rPr spc="-330" dirty="0"/>
              <a:t> </a:t>
            </a:r>
            <a:r>
              <a:rPr spc="-30" dirty="0"/>
              <a:t>R</a:t>
            </a:r>
            <a:r>
              <a:rPr spc="-330" dirty="0"/>
              <a:t> </a:t>
            </a:r>
            <a:r>
              <a:rPr spc="-25" dirty="0"/>
              <a:t>S</a:t>
            </a:r>
            <a:r>
              <a:rPr spc="-330" dirty="0"/>
              <a:t> </a:t>
            </a:r>
            <a:r>
              <a:rPr spc="-10" dirty="0"/>
              <a:t>I</a:t>
            </a:r>
            <a:r>
              <a:rPr spc="-330" dirty="0"/>
              <a:t> </a:t>
            </a:r>
            <a:r>
              <a:rPr spc="-25" dirty="0"/>
              <a:t>T</a:t>
            </a:r>
            <a:r>
              <a:rPr spc="-330" dirty="0"/>
              <a:t> </a:t>
            </a:r>
            <a:r>
              <a:rPr spc="-50" dirty="0"/>
              <a:t>Y </a:t>
            </a:r>
            <a:r>
              <a:rPr spc="-30" dirty="0"/>
              <a:t>A</a:t>
            </a:r>
            <a:r>
              <a:rPr spc="-330" dirty="0"/>
              <a:t> </a:t>
            </a:r>
            <a:r>
              <a:rPr spc="-30" dirty="0"/>
              <a:t>N</a:t>
            </a:r>
            <a:r>
              <a:rPr spc="-330" dirty="0"/>
              <a:t> </a:t>
            </a:r>
            <a:r>
              <a:rPr spc="-50" dirty="0"/>
              <a:t>D</a:t>
            </a:r>
            <a:r>
              <a:rPr dirty="0"/>
              <a:t>	</a:t>
            </a:r>
            <a:r>
              <a:rPr spc="-30" dirty="0"/>
              <a:t>C</a:t>
            </a:r>
            <a:r>
              <a:rPr spc="-330" dirty="0"/>
              <a:t> </a:t>
            </a:r>
            <a:r>
              <a:rPr spc="-35" dirty="0"/>
              <a:t>O</a:t>
            </a:r>
            <a:r>
              <a:rPr spc="-325" dirty="0"/>
              <a:t> </a:t>
            </a:r>
            <a:r>
              <a:rPr spc="-25" dirty="0"/>
              <a:t>L</a:t>
            </a:r>
            <a:r>
              <a:rPr spc="-330" dirty="0"/>
              <a:t> </a:t>
            </a:r>
            <a:r>
              <a:rPr spc="-25" dirty="0"/>
              <a:t>L</a:t>
            </a:r>
            <a:r>
              <a:rPr spc="-325" dirty="0"/>
              <a:t> </a:t>
            </a:r>
            <a:r>
              <a:rPr spc="-25" dirty="0"/>
              <a:t>E</a:t>
            </a:r>
            <a:r>
              <a:rPr spc="-330" dirty="0"/>
              <a:t> </a:t>
            </a:r>
            <a:r>
              <a:rPr spc="-30" dirty="0"/>
              <a:t>G</a:t>
            </a:r>
            <a:r>
              <a:rPr spc="-325" dirty="0"/>
              <a:t> </a:t>
            </a:r>
            <a:r>
              <a:rPr spc="-25" dirty="0"/>
              <a:t>E</a:t>
            </a:r>
            <a:r>
              <a:rPr spc="-330" dirty="0"/>
              <a:t> </a:t>
            </a:r>
            <a:r>
              <a:rPr spc="-50" dirty="0"/>
              <a:t>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4F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539</Words>
  <Application>Microsoft Macintosh PowerPoint</Application>
  <PresentationFormat>Custom</PresentationFormat>
  <Paragraphs>51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Office Theme</vt:lpstr>
      <vt:lpstr>PowerPoint Presentation</vt:lpstr>
      <vt:lpstr>A B O U T  T H E B L A V A T N I K  S C H O O L</vt:lpstr>
      <vt:lpstr>T E A C H I N G</vt:lpstr>
      <vt:lpstr>PowerPoint Presentation</vt:lpstr>
      <vt:lpstr>M P P S T R U C T U R E A N D  C O U R S E C O N T E N T</vt:lpstr>
      <vt:lpstr>L U K S I C S C H O L A R S H I P</vt:lpstr>
      <vt:lpstr>S E L E C T I O N C R I T E R I A</vt:lpstr>
      <vt:lpstr>A P P L I C A T I O N P R O C E S S</vt:lpstr>
      <vt:lpstr>O X F O R D U N I V E R S I T Y A N D C O L L E G E S</vt:lpstr>
      <vt:lpstr>F I N D O U T M O R E</vt:lpstr>
      <vt:lpstr>T H A N K Y O U F O R L I S T E N I N 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LUKSIC ADMISSIONS POWERPOINT</dc:title>
  <dc:creator>Blavatnik School of Government.</dc:creator>
  <cp:keywords>DAFR6mhAsFc,BAEJvO5jaIQ</cp:keywords>
  <cp:lastModifiedBy>Beatriz Melendro Martinez</cp:lastModifiedBy>
  <cp:revision>9</cp:revision>
  <dcterms:created xsi:type="dcterms:W3CDTF">2022-11-14T14:09:09Z</dcterms:created>
  <dcterms:modified xsi:type="dcterms:W3CDTF">2023-10-30T10:10:03Z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2022-11-14T00:00:00Z</vt:filetime>
  </property>
</Properties>
</file>